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3B4FB-2796-455E-A683-60DD553264E0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3AB0F-1051-4DFA-8F0F-698C591157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3AB0F-1051-4DFA-8F0F-698C5911577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5267D2C-BEF7-48F3-B968-35B474041329}" type="datetimeFigureOut">
              <a:rPr lang="ru-RU" smtClean="0"/>
              <a:t>26.04.2012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493F4B-B37D-4793-A78B-032AE135863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randomBar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7.xml"/><Relationship Id="rId18" Type="http://schemas.openxmlformats.org/officeDocument/2006/relationships/slide" Target="slide2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16.xml"/><Relationship Id="rId17" Type="http://schemas.openxmlformats.org/officeDocument/2006/relationships/slide" Target="slide13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11" Type="http://schemas.openxmlformats.org/officeDocument/2006/relationships/slide" Target="slide15.xml"/><Relationship Id="rId5" Type="http://schemas.openxmlformats.org/officeDocument/2006/relationships/slide" Target="slide5.xml"/><Relationship Id="rId15" Type="http://schemas.openxmlformats.org/officeDocument/2006/relationships/slide" Target="slide10.xml"/><Relationship Id="rId10" Type="http://schemas.openxmlformats.org/officeDocument/2006/relationships/slide" Target="slide12.xml"/><Relationship Id="rId4" Type="http://schemas.openxmlformats.org/officeDocument/2006/relationships/slide" Target="slide4.xml"/><Relationship Id="rId9" Type="http://schemas.openxmlformats.org/officeDocument/2006/relationships/slide" Target="slide11.xml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Железы внутренней секреции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86446" y="6072206"/>
            <a:ext cx="3223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/>
              <a:t>Выполнил: ученик 8 класса </a:t>
            </a:r>
            <a:r>
              <a:rPr lang="en-US" sz="1600" dirty="0" smtClean="0"/>
              <a:t>“</a:t>
            </a:r>
            <a:r>
              <a:rPr lang="ru-RU" sz="1600" dirty="0" smtClean="0"/>
              <a:t>В</a:t>
            </a:r>
            <a:r>
              <a:rPr lang="en-US" sz="1600" dirty="0" smtClean="0"/>
              <a:t>”</a:t>
            </a:r>
            <a:endParaRPr lang="ru-RU" sz="1600" dirty="0" smtClean="0"/>
          </a:p>
          <a:p>
            <a:r>
              <a:rPr lang="ru-RU" sz="1600" dirty="0"/>
              <a:t> </a:t>
            </a:r>
            <a:r>
              <a:rPr lang="ru-RU" sz="1600" dirty="0" smtClean="0"/>
              <a:t>                  Филипчик Павел </a:t>
            </a:r>
            <a:endParaRPr lang="ru-RU" sz="16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6629400" cy="1826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Заболевания при гиперфункции щитовидной железы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3116"/>
            <a:ext cx="3171820" cy="330065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гиперфункции щитовидной железы развивается заболевание, называемое базедовой болезнью. При базедовой болезни увеличивается обмен веществ, повышается возбудимость нервной системы и утомляемость. </a:t>
            </a:r>
            <a:r>
              <a:rPr lang="ru-RU" dirty="0" smtClean="0"/>
              <a:t>Симптомы: </a:t>
            </a:r>
            <a:r>
              <a:rPr lang="ru-RU" dirty="0" smtClean="0"/>
              <a:t>увеличение щитовидной железы (зоб), пучеглазие, учащение сердцебиения - тахикардия, снижение веса, дрожание рук, резкая потливость и др.</a:t>
            </a:r>
            <a:endParaRPr lang="ru-RU" dirty="0"/>
          </a:p>
        </p:txBody>
      </p:sp>
      <p:pic>
        <p:nvPicPr>
          <p:cNvPr id="21506" name="Picture 2" descr="http://oo5f.mail.yandex.net/static/939439b6211b4f44907e4ec217c9be79/tmpeG1c4O_html_631b0ed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3116"/>
            <a:ext cx="2753261" cy="3286148"/>
          </a:xfrm>
          <a:prstGeom prst="rect">
            <a:avLst/>
          </a:prstGeom>
          <a:noFill/>
        </p:spPr>
      </p:pic>
      <p:sp>
        <p:nvSpPr>
          <p:cNvPr id="6" name="Управляющая кнопка: назад 5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конец 7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6629400" cy="1826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Заболевания при гипофункции щитовидной железы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214554"/>
            <a:ext cx="3714776" cy="392909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Гипофункция щитовидной железы также приводит к различным изменениям во всем организме. Так, у больных микседемой понижен обмен веществ, наблюдаются задержка роста и развития, нарушается психика, наблюдается специфическая отечность кожи и др. Другой пример гипофункции щитовидной железы - кретинизм (слабоумие). Кретинизм развивается и при полной атрофии щитовидной железы в детском возрасте: больные характеризуются карликовым ростом, непропорциональным строением тела (большая голова, короткие </a:t>
            </a:r>
            <a:br>
              <a:rPr lang="ru-RU" dirty="0" smtClean="0"/>
            </a:br>
            <a:r>
              <a:rPr lang="ru-RU" dirty="0" smtClean="0"/>
              <a:t>конечности), нарушением умственных способностей, недоразвитием вторичных половых признаков и др.</a:t>
            </a:r>
            <a:endParaRPr lang="ru-RU" dirty="0"/>
          </a:p>
        </p:txBody>
      </p:sp>
      <p:pic>
        <p:nvPicPr>
          <p:cNvPr id="24578" name="Picture 2" descr="http://oo5f.mail.yandex.net/static/939439b6211b4f44907e4ec217c9be79/tmpeG1c4O_html_m791a06f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428868"/>
            <a:ext cx="2571768" cy="2928958"/>
          </a:xfrm>
          <a:prstGeom prst="rect">
            <a:avLst/>
          </a:prstGeom>
          <a:noFill/>
        </p:spPr>
      </p:pic>
      <p:sp>
        <p:nvSpPr>
          <p:cNvPr id="8" name="Управляющая кнопка: назад 7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6629400" cy="1071570"/>
          </a:xfrm>
        </p:spPr>
        <p:txBody>
          <a:bodyPr/>
          <a:lstStyle/>
          <a:p>
            <a:pPr algn="ctr"/>
            <a:r>
              <a:rPr lang="ru-RU" dirty="0" smtClean="0"/>
              <a:t>Эндемический зоб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714488"/>
            <a:ext cx="4429156" cy="421484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ряде горных районов различных стран встречается заболевание - эндемический зоб. Развитие данного заболевания связано с недостаточным содержанием в питьевой воде йода и выделением малого количества гормонов щитовидной железой. При эндемическом зобе происходит разрастание ткани щитовидной железы и иногда она достигает очень больших размеров. Разрастание железы сопровождается увеличением </a:t>
            </a:r>
            <a:br>
              <a:rPr lang="ru-RU" dirty="0" smtClean="0"/>
            </a:br>
            <a:r>
              <a:rPr lang="ru-RU" dirty="0" smtClean="0"/>
              <a:t>секреции гормонов, но она все-таки может быть недостаточной. У больных нередко наблюдается нарушение умственных способностей и физическое недоразвитие. Для предупреждения развития болезни в таких районах к поваренной соли добавляют йод.</a:t>
            </a:r>
            <a:endParaRPr lang="ru-RU" dirty="0"/>
          </a:p>
        </p:txBody>
      </p:sp>
      <p:pic>
        <p:nvPicPr>
          <p:cNvPr id="25602" name="Picture 2" descr="http://oo5f.mail.yandex.net/static/939439b6211b4f44907e4ec217c9be79/tmpeG1c4O_html_m1561e10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00240"/>
            <a:ext cx="2286016" cy="3357586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Околощитовидные железы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457968" cy="27291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Околощитовидные железы располагаются на задней поверхности щитовидной железы, их четыре и вес каждой составляет около 0,05 г. Гормон околощитовидной железы </a:t>
            </a:r>
            <a:br>
              <a:rPr lang="ru-RU" dirty="0" smtClean="0"/>
            </a:br>
            <a:r>
              <a:rPr lang="ru-RU" dirty="0" smtClean="0"/>
              <a:t>называется паратиреоидином </a:t>
            </a:r>
            <a:r>
              <a:rPr lang="ru-RU" dirty="0" smtClean="0"/>
              <a:t>(</a:t>
            </a:r>
            <a:r>
              <a:rPr lang="ru-RU" dirty="0" err="1" smtClean="0"/>
              <a:t>паратгормон</a:t>
            </a:r>
            <a:r>
              <a:rPr lang="ru-RU" dirty="0" smtClean="0"/>
              <a:t>). </a:t>
            </a:r>
            <a:r>
              <a:rPr lang="ru-RU" dirty="0" smtClean="0"/>
              <a:t>Он оказывает влияние на обмен кальция и фосфора. Удаление или перерождение околощитовидных желез ведет к тяжелому заболеванию - тетании, сопровождающейся судорогами мышц, в том числе и дыхательных.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500858" cy="1826363"/>
          </a:xfrm>
        </p:spPr>
        <p:txBody>
          <a:bodyPr/>
          <a:lstStyle/>
          <a:p>
            <a:pPr algn="ctr"/>
            <a:r>
              <a:rPr lang="ru-RU" dirty="0" smtClean="0"/>
              <a:t>Зобная </a:t>
            </a:r>
            <a:r>
              <a:rPr lang="ru-RU" dirty="0" smtClean="0"/>
              <a:t>или </a:t>
            </a:r>
            <a:r>
              <a:rPr lang="ru-RU" dirty="0" smtClean="0"/>
              <a:t>вилочковая </a:t>
            </a:r>
            <a:r>
              <a:rPr lang="ru-RU" dirty="0" smtClean="0"/>
              <a:t>железа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214554"/>
            <a:ext cx="6629400" cy="300039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Зобная, или вилочковая, железа находится за грудиной. Вещество железы состоит из мелких долек, в которых различают корковый и мозговой слой. Функция зобной железы изучена недостаточно, но существует определенная связь между возрастом организма и его деятельностью. Наибольшего веса железа достигает в 11-15 лет, т.е. в период полового созревания. Затем вес железы убывает и ее влияние на организм уменьшается. Гормон зобной железы пока не выделен, но удаление железы вызывает нарушение минерального обмена: кости становятся мягкими и хрупкими - легко ломаются, заживление </a:t>
            </a:r>
            <a:br>
              <a:rPr lang="ru-RU" dirty="0" smtClean="0"/>
            </a:br>
            <a:r>
              <a:rPr lang="ru-RU" dirty="0" smtClean="0"/>
              <a:t>идет медленно, могут проявляться мышечная слабость, неповоротливость, психические </a:t>
            </a:r>
            <a:br>
              <a:rPr lang="ru-RU" dirty="0" smtClean="0"/>
            </a:br>
            <a:r>
              <a:rPr lang="ru-RU" dirty="0" smtClean="0"/>
              <a:t>нарушения.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Поджелудочная железа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357298"/>
            <a:ext cx="6629400" cy="485778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Поджелудочная железа представляет собой железу внутренней секреции. В железе вырабатываются гормоны инсулин ("insula" - островок) и глюкагон, поступающие в кровь. Железистая ткань, выделяющая гормоны, образует островки Лангерганса, находящиеся в толще поджелудочной железы. С нарушением деятельности островковой части железы развивается тяжелое заболевание диабет. Характерной особенностью данного заболевания является пониженная способность клеток организма в большом количестве использовать (окислять) сахар. При этом нарушается способность печени образовывать гликоген. Следствием чего является повышение сахара в крови. Больные сахарным диабетом выпивают ежедневно 30-40 стаканов воды. Увеличение содержания сахара в крови носит название гипергликемии.</a:t>
            </a:r>
          </a:p>
          <a:p>
            <a:r>
              <a:rPr lang="ru-RU" dirty="0" smtClean="0"/>
              <a:t>Помимо инсулина в поджелудочной железе образуются и другие гормоны: глюкагон (является антагонистом инсулина, вызывая распад гликогена в тканях), </a:t>
            </a:r>
            <a:r>
              <a:rPr lang="ru-RU" dirty="0" err="1" smtClean="0"/>
              <a:t>падутин</a:t>
            </a:r>
            <a:r>
              <a:rPr lang="ru-RU" dirty="0" smtClean="0"/>
              <a:t> (понижает кровяное давление и вызывает расширение мелких сосудов в органах) и липокаин (регулирует жировой обмен в печени: при отсутствии липокаина нарушается процесс сгорания жиров в печени - происходит ее ожирение).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Надпочечные железы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857364"/>
            <a:ext cx="6629400" cy="38007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Надпочечные железы, или надпочечники, располагаются в поясничном отделе и прилегают к верхним частям почек. В настоящее время выделено более 25 активных веществ коры надпочечников. Их подразделяют на две группы: глюкокортикоиды, т.е. кортикостероиды, влияющие преимущественно на углеводный обмен, и минералокортикоиды - кортикостероиды, влияющие преимущественно на минеральный обмен (солевой). К первым относятся кортизон, гидрокортизон, кортикостерон и др. При гипофункции коры надпочечников </a:t>
            </a:r>
            <a:br>
              <a:rPr lang="ru-RU" dirty="0" smtClean="0"/>
            </a:br>
            <a:r>
              <a:rPr lang="ru-RU" dirty="0" smtClean="0"/>
              <a:t>понижается содержание сахара в крови и гликогена в печени и мышцах, развивается болезнь, называемая аддисоновой. При этом заболевании кожа приобретает бронзовую окраску, больной худеет, теряет аппетит, у него понижается содержание сахара в крови, падает кровяное давление, иногда наступает смерть. Гормоны коркового вещества ослабляют действие ряда ядов - дифтерийного </a:t>
            </a:r>
            <a:br>
              <a:rPr lang="ru-RU" dirty="0" smtClean="0"/>
            </a:br>
            <a:r>
              <a:rPr lang="ru-RU" dirty="0" smtClean="0"/>
              <a:t>яда, никотина и стрихнина.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Гормон мозговой ткани надпочечника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357430"/>
            <a:ext cx="6629400" cy="258627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Гормон мозговой ткани надпочечника - адреналин выделен в начале XX в. Известна его химическая природа, он изготавливается промышленным путем. Влияние адреналина подобно действию симпатического нерва. Подобно симпатической системе адреналин вызывает учащение и усиление сердечной деятельности, сокращение стенок кровеносных сосудов (за исключением сосудов сердца и мозга), угнетение перистальтики кишечника, сокращение мышц матки и мышцы, расширяющей зрачок, расслабление мышц стенки бронхов и др.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4" name="Выноска-облако 3">
            <a:hlinkClick r:id="rId3" action="ppaction://hlinksldjump"/>
          </p:cNvPr>
          <p:cNvSpPr/>
          <p:nvPr/>
        </p:nvSpPr>
        <p:spPr>
          <a:xfrm>
            <a:off x="285720" y="1214422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Что такое железы внутренней секреции?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Выноска-облако 4">
            <a:hlinkClick r:id="rId4" action="ppaction://hlinksldjump"/>
          </p:cNvPr>
          <p:cNvSpPr/>
          <p:nvPr/>
        </p:nvSpPr>
        <p:spPr>
          <a:xfrm>
            <a:off x="214282" y="2643182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Как действуют  гормоны?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6" name="Выноска-облако 5">
            <a:hlinkClick r:id="rId5" action="ppaction://hlinksldjump"/>
          </p:cNvPr>
          <p:cNvSpPr/>
          <p:nvPr/>
        </p:nvSpPr>
        <p:spPr>
          <a:xfrm>
            <a:off x="214282" y="4071942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Что относится к железам внутренней секреции?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7" name="Выноска-облако 6">
            <a:hlinkClick r:id="rId6" action="ppaction://hlinksldjump"/>
          </p:cNvPr>
          <p:cNvSpPr/>
          <p:nvPr/>
        </p:nvSpPr>
        <p:spPr>
          <a:xfrm>
            <a:off x="2214546" y="1142984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Гипофиз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8" name="Выноска-облако 7">
            <a:hlinkClick r:id="rId7" action="ppaction://hlinksldjump"/>
          </p:cNvPr>
          <p:cNvSpPr/>
          <p:nvPr/>
        </p:nvSpPr>
        <p:spPr>
          <a:xfrm>
            <a:off x="2214546" y="2571744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эпифиз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9" name="Выноска-облако 8">
            <a:hlinkClick r:id="rId8" action="ppaction://hlinksldjump"/>
          </p:cNvPr>
          <p:cNvSpPr/>
          <p:nvPr/>
        </p:nvSpPr>
        <p:spPr>
          <a:xfrm>
            <a:off x="2143108" y="4143380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Щитовидная железа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0" name="Выноска-облако 9">
            <a:hlinkClick r:id="rId9" action="ppaction://hlinksldjump"/>
          </p:cNvPr>
          <p:cNvSpPr/>
          <p:nvPr/>
        </p:nvSpPr>
        <p:spPr>
          <a:xfrm>
            <a:off x="4071934" y="1071546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Заболевания при гиперфункции щитовидной железы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1" name="Выноска-облако 10">
            <a:hlinkClick r:id="rId10" action="ppaction://hlinksldjump"/>
          </p:cNvPr>
          <p:cNvSpPr/>
          <p:nvPr/>
        </p:nvSpPr>
        <p:spPr>
          <a:xfrm>
            <a:off x="4071934" y="2428868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Эндемический зоб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3" name="Выноска-облако 12">
            <a:hlinkClick r:id="rId11" action="ppaction://hlinksldjump"/>
          </p:cNvPr>
          <p:cNvSpPr/>
          <p:nvPr/>
        </p:nvSpPr>
        <p:spPr>
          <a:xfrm>
            <a:off x="5929322" y="1000108"/>
            <a:ext cx="1857388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 smtClean="0">
                <a:solidFill>
                  <a:schemeClr val="tx2">
                    <a:lumMod val="10000"/>
                  </a:schemeClr>
                </a:solidFill>
              </a:rPr>
              <a:t>Поджелудочная железа</a:t>
            </a:r>
            <a:endParaRPr lang="ru-RU" sz="100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4" name="Выноска-облако 13">
            <a:hlinkClick r:id="rId12" action="ppaction://hlinksldjump"/>
          </p:cNvPr>
          <p:cNvSpPr/>
          <p:nvPr/>
        </p:nvSpPr>
        <p:spPr>
          <a:xfrm>
            <a:off x="5929322" y="2428868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Надпочечные железы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5" name="Выноска-облако 14">
            <a:hlinkClick r:id="rId13" action="ppaction://hlinksldjump"/>
          </p:cNvPr>
          <p:cNvSpPr/>
          <p:nvPr/>
        </p:nvSpPr>
        <p:spPr>
          <a:xfrm>
            <a:off x="5929322" y="4071942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Гормон мозговой ткани надпочечника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6" name="Выноска-облако 15">
            <a:hlinkClick r:id="rId14" action="ppaction://hlinksldjump"/>
          </p:cNvPr>
          <p:cNvSpPr/>
          <p:nvPr/>
        </p:nvSpPr>
        <p:spPr>
          <a:xfrm>
            <a:off x="285720" y="5500702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Строение желёз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7" name="Выноска-облако 16">
            <a:hlinkClick r:id="rId15" action="ppaction://hlinksldjump"/>
          </p:cNvPr>
          <p:cNvSpPr/>
          <p:nvPr/>
        </p:nvSpPr>
        <p:spPr>
          <a:xfrm>
            <a:off x="2285984" y="5500702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Заболевания при гиперфункции щитовидной железы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8" name="Выноска-облако 17">
            <a:hlinkClick r:id="rId16" action="ppaction://hlinksldjump"/>
          </p:cNvPr>
          <p:cNvSpPr/>
          <p:nvPr/>
        </p:nvSpPr>
        <p:spPr>
          <a:xfrm>
            <a:off x="4214810" y="5500702"/>
            <a:ext cx="1785950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i="1" dirty="0" smtClean="0">
                <a:solidFill>
                  <a:schemeClr val="tx2">
                    <a:lumMod val="10000"/>
                  </a:schemeClr>
                </a:solidFill>
              </a:rPr>
              <a:t>Зобная или вилочковая железа</a:t>
            </a:r>
            <a:endParaRPr lang="ru-RU" sz="105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19" name="Выноска-облако 18">
            <a:hlinkClick r:id="rId17" action="ppaction://hlinksldjump"/>
          </p:cNvPr>
          <p:cNvSpPr/>
          <p:nvPr/>
        </p:nvSpPr>
        <p:spPr>
          <a:xfrm>
            <a:off x="4000496" y="4071942"/>
            <a:ext cx="1857388" cy="128588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i="1" dirty="0" smtClean="0">
                <a:solidFill>
                  <a:schemeClr val="tx2">
                    <a:lumMod val="10000"/>
                  </a:schemeClr>
                </a:solidFill>
              </a:rPr>
              <a:t>Околощитовидные железы</a:t>
            </a:r>
            <a:endParaRPr lang="ru-RU" sz="1000" b="1" i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20" name="Управляющая кнопка: назад 19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омой 20">
            <a:hlinkClick r:id="rId18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в конец 21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6629400" cy="1826363"/>
          </a:xfrm>
        </p:spPr>
        <p:txBody>
          <a:bodyPr/>
          <a:lstStyle/>
          <a:p>
            <a:r>
              <a:rPr lang="ru-RU" dirty="0" smtClean="0"/>
              <a:t>Что такое железы внутренней секреции?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2928934"/>
            <a:ext cx="6629400" cy="10666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Железами внутренней секреции, или эндокринными органами, называются железы, не имеющие выводных протоков. Они вырабатывают особые вещества - гормоны, поступающие непосредственно в кровь.</a:t>
            </a:r>
            <a:endParaRPr lang="ru-RU" dirty="0"/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 конец 7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6572296" cy="19097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действуют </a:t>
            </a:r>
            <a:r>
              <a:rPr lang="ru-RU" dirty="0" smtClean="0"/>
              <a:t> гормоны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214422"/>
            <a:ext cx="3500462" cy="4643470"/>
          </a:xfrm>
        </p:spPr>
        <p:txBody>
          <a:bodyPr>
            <a:noAutofit/>
          </a:bodyPr>
          <a:lstStyle/>
          <a:p>
            <a:r>
              <a:rPr lang="ru-RU" sz="1400" dirty="0" smtClean="0"/>
              <a:t>Гормоны оказывают возбуждающее или угнетающее влияние на деятельность различных систем органов. Они влияют на обмен веществ, на деятельность </a:t>
            </a:r>
            <a:r>
              <a:rPr lang="ru-RU" sz="1400" dirty="0" smtClean="0"/>
              <a:t>сердечнососудистой </a:t>
            </a:r>
            <a:r>
              <a:rPr lang="ru-RU" sz="1400" dirty="0" smtClean="0"/>
              <a:t>системы, половой системы и функционирование других систем органов. Нарушения деятельности желез внутренней </a:t>
            </a:r>
            <a:br>
              <a:rPr lang="ru-RU" sz="1400" dirty="0" smtClean="0"/>
            </a:br>
            <a:r>
              <a:rPr lang="ru-RU" sz="1400" dirty="0" smtClean="0"/>
              <a:t>секреции сопровождается изменениями во всем организме. Повышение деятельности той или иной железы (гиперфункция) или, наоборот, ее понижение (гипофункция) могут вызвать тяжелые последствия в состоянии организма человека. Биологическая активность гормонов очень велика: некоторые из них оказывают действие при разведении 1:1 000 000.</a:t>
            </a:r>
            <a:endParaRPr lang="ru-RU" sz="1400" dirty="0"/>
          </a:p>
        </p:txBody>
      </p:sp>
      <p:pic>
        <p:nvPicPr>
          <p:cNvPr id="1026" name="Picture 2" descr="http://oo5f.mail.yandex.net/static/939439b6211b4f44907e4ec217c9be79/tmpeG1c4O_html_3b09417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000240"/>
            <a:ext cx="2786082" cy="3584760"/>
          </a:xfrm>
          <a:prstGeom prst="rect">
            <a:avLst/>
          </a:prstGeom>
          <a:noFill/>
        </p:spPr>
      </p:pic>
      <p:sp>
        <p:nvSpPr>
          <p:cNvPr id="10" name="Управляющая кнопка: назад 9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омой 10">
            <a:hlinkClick r:id="rId3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6629400" cy="18263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относится к железам внутренней секреции?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571612"/>
            <a:ext cx="3714776" cy="350046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 железам внутренней секреции относятся: нижний придаток мозга (гипофиз), верхний придаток мозга (эпифиз), щитовидная железа, </a:t>
            </a:r>
            <a:br>
              <a:rPr lang="ru-RU" dirty="0" smtClean="0"/>
            </a:br>
            <a:r>
              <a:rPr lang="ru-RU" dirty="0" smtClean="0"/>
              <a:t>околощитовидные железы, вилочковая железа, островковая часть поджелудочной железы, надпочечные железы и </a:t>
            </a:r>
            <a:r>
              <a:rPr lang="ru-RU" dirty="0" smtClean="0"/>
              <a:t>внутрисекреторная </a:t>
            </a:r>
            <a:r>
              <a:rPr lang="ru-RU" dirty="0" smtClean="0"/>
              <a:t>часть половых </a:t>
            </a:r>
            <a:br>
              <a:rPr lang="ru-RU" dirty="0" smtClean="0"/>
            </a:br>
            <a:r>
              <a:rPr lang="ru-RU" dirty="0" smtClean="0"/>
              <a:t>желез (яичко у мужчин, яичники у женщин).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86" name="Picture 2" descr="http://oo5f.mail.yandex.net/static/939439b6211b4f44907e4ec217c9be79/tmpeG1c4O_html_m40d9c0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000240"/>
            <a:ext cx="3023475" cy="3500461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Строение желёз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6629400" cy="214314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Каждая железа состоит из железистой эпителиальной ткани, богатой кровеносными сосудами. Железа снабжена нервными волокнами (из вегетативной нервной системы). Важно, что все железы внутренней секреции связаны между собой и представляют единую систему, в которой ведущая роль принадлежит гипофизу (а он, в свою очередь, связан с центральной нервной системой).</a:t>
            </a:r>
            <a:endParaRPr lang="ru-RU" sz="1800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357166"/>
            <a:ext cx="3857652" cy="1000132"/>
          </a:xfrm>
        </p:spPr>
        <p:txBody>
          <a:bodyPr/>
          <a:lstStyle/>
          <a:p>
            <a:pPr algn="ctr"/>
            <a:r>
              <a:rPr lang="ru-RU" dirty="0" smtClean="0"/>
              <a:t>Гипофиз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1285860"/>
            <a:ext cx="4143372" cy="457203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Гипофиз вырабатывает особые вещества, стимулирующие деятельность других желез внутренней секреции - он выделяет так называемые тропностимулирующие гормоны. Гормоны поступают в кровь, и их влияние называется гуморальным. Деятельность желез регулируется нервной системой. Регуляция </a:t>
            </a:r>
            <a:br>
              <a:rPr lang="ru-RU" dirty="0" smtClean="0"/>
            </a:br>
            <a:r>
              <a:rPr lang="ru-RU" dirty="0" smtClean="0"/>
              <a:t>осуществляется как непосредственно через подходящие к железам нервы, так и </a:t>
            </a:r>
            <a:r>
              <a:rPr lang="ru-RU" dirty="0" smtClean="0"/>
              <a:t>нейрогуморальным </a:t>
            </a:r>
            <a:r>
              <a:rPr lang="ru-RU" dirty="0" smtClean="0"/>
              <a:t>путем (через гипофиз). Сами гормоны в свою очередь оказывают влияние на функции различных отделов нервной системы. К настоящему времени установлена химическая природа многих гормонов, что дало возможность получать некоторые гормоны промышленным способом.</a:t>
            </a:r>
            <a:endParaRPr lang="ru-RU" dirty="0"/>
          </a:p>
        </p:txBody>
      </p:sp>
      <p:pic>
        <p:nvPicPr>
          <p:cNvPr id="19458" name="Picture 2" descr="http://oo5f.mail.yandex.net/static/939439b6211b4f44907e4ec217c9be79/tmpeG1c4O_html_854bb3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643050"/>
            <a:ext cx="2857500" cy="3857652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эпифиз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357430"/>
            <a:ext cx="6629400" cy="165758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Функция эпифиза, или верхнего придатка мозга, расположенного в черепе позади зрительных бугров над четверохолмием, изучена недостаточно. Наибольшего развития эпифиз достигает в детском возрасте, а у взрослого организма он состоит почти из одной соединительной ткани. Существуют данные о том, что эпифиз тормозит преждевременное развитие половых желез.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6629400" cy="1826363"/>
          </a:xfrm>
        </p:spPr>
        <p:txBody>
          <a:bodyPr/>
          <a:lstStyle/>
          <a:p>
            <a:pPr algn="ctr"/>
            <a:r>
              <a:rPr lang="ru-RU" dirty="0" smtClean="0"/>
              <a:t>Щитовидная железа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5786" y="1428736"/>
            <a:ext cx="6629400" cy="358640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Щитовидная железа находится на шее впереди гортани, вес ее 30-60 г. Она снабжена густой сетью кровеносных и лимфатических сосудов, иннервируется симпатическими и </a:t>
            </a:r>
            <a:br>
              <a:rPr lang="ru-RU" dirty="0" smtClean="0"/>
            </a:br>
            <a:r>
              <a:rPr lang="ru-RU" dirty="0" smtClean="0"/>
              <a:t>парасимпатическими нервами; состоит из трех долек: двух боковых и одной средней. Внутри железы имеются небольшие пузырьки, или фолликулы, стенки которых образованы железистым эпителием и наполнены особым (коллоидным) веществом. В </a:t>
            </a:r>
            <a:br>
              <a:rPr lang="ru-RU" dirty="0" smtClean="0"/>
            </a:br>
            <a:r>
              <a:rPr lang="ru-RU" dirty="0" smtClean="0"/>
              <a:t>этом веществе содержатся гормоны щитовидной железы - тироксин, в состав которого входит йод, и </a:t>
            </a:r>
            <a:r>
              <a:rPr lang="ru-RU" dirty="0" err="1" smtClean="0"/>
              <a:t>трийодтиронин</a:t>
            </a:r>
            <a:r>
              <a:rPr lang="ru-RU" dirty="0" smtClean="0"/>
              <a:t>, действие которого в несколько раз сильнее тироксина. Оба гормона влияют на обмен веществ, рост и развитие организма, возбудимость нервной системы, деятельность сердца, кровообращение и т.д. В сутки выделяется около 0,3 мг тироксина. При введении 1 мг тироксина человек может расходовать дополнительно еще 1 000 больших калорий, поэтому показателем деятельности </a:t>
            </a:r>
            <a:br>
              <a:rPr lang="ru-RU" dirty="0" smtClean="0"/>
            </a:br>
            <a:r>
              <a:rPr lang="ru-RU" dirty="0" smtClean="0"/>
              <a:t>щитовидной железы служит уровень основного обмена.</a:t>
            </a:r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7286644" y="6286520"/>
            <a:ext cx="428628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858148" y="6286520"/>
            <a:ext cx="428628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lastslide" highlightClick="1"/>
          </p:cNvPr>
          <p:cNvSpPr/>
          <p:nvPr/>
        </p:nvSpPr>
        <p:spPr>
          <a:xfrm>
            <a:off x="8429652" y="6286520"/>
            <a:ext cx="428628" cy="428628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109</TotalTime>
  <Words>968</Words>
  <Application>Microsoft Office PowerPoint</Application>
  <PresentationFormat>Экран (4:3)</PresentationFormat>
  <Paragraphs>54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Железы внутренней секреции</vt:lpstr>
      <vt:lpstr>Содержание</vt:lpstr>
      <vt:lpstr>Что такое железы внутренней секреции?</vt:lpstr>
      <vt:lpstr>Как действуют  гормоны?</vt:lpstr>
      <vt:lpstr>Что относится к железам внутренней секреции?</vt:lpstr>
      <vt:lpstr>Строение желёз</vt:lpstr>
      <vt:lpstr>Гипофиз</vt:lpstr>
      <vt:lpstr>эпифиз</vt:lpstr>
      <vt:lpstr>Щитовидная железа</vt:lpstr>
      <vt:lpstr>Заболевания при гиперфункции щитовидной железы</vt:lpstr>
      <vt:lpstr>Заболевания при гипофункции щитовидной железы</vt:lpstr>
      <vt:lpstr>Эндемический зоб</vt:lpstr>
      <vt:lpstr>Околощитовидные железы</vt:lpstr>
      <vt:lpstr>Зобная или вилочковая железа</vt:lpstr>
      <vt:lpstr>Поджелудочная железа</vt:lpstr>
      <vt:lpstr>Надпочечные железы</vt:lpstr>
      <vt:lpstr>Гормон мозговой ткани надпочечника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16</cp:revision>
  <dcterms:created xsi:type="dcterms:W3CDTF">2012-04-26T16:42:49Z</dcterms:created>
  <dcterms:modified xsi:type="dcterms:W3CDTF">2012-04-26T18:32:48Z</dcterms:modified>
</cp:coreProperties>
</file>