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7"/>
  </p:notesMasterIdLst>
  <p:sldIdLst>
    <p:sldId id="256" r:id="rId3"/>
    <p:sldId id="340" r:id="rId4"/>
    <p:sldId id="365" r:id="rId5"/>
    <p:sldId id="341" r:id="rId6"/>
    <p:sldId id="342" r:id="rId7"/>
    <p:sldId id="343" r:id="rId8"/>
    <p:sldId id="345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77" r:id="rId23"/>
    <p:sldId id="378" r:id="rId24"/>
    <p:sldId id="362" r:id="rId25"/>
    <p:sldId id="363" r:id="rId26"/>
    <p:sldId id="364" r:id="rId27"/>
    <p:sldId id="366" r:id="rId28"/>
    <p:sldId id="376" r:id="rId29"/>
    <p:sldId id="371" r:id="rId30"/>
    <p:sldId id="372" r:id="rId31"/>
    <p:sldId id="373" r:id="rId32"/>
    <p:sldId id="374" r:id="rId33"/>
    <p:sldId id="375" r:id="rId34"/>
    <p:sldId id="379" r:id="rId35"/>
    <p:sldId id="380" r:id="rId3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474" autoAdjust="0"/>
    <p:restoredTop sz="93852" autoAdjust="0"/>
  </p:normalViewPr>
  <p:slideViewPr>
    <p:cSldViewPr snapToGrid="0">
      <p:cViewPr varScale="1">
        <p:scale>
          <a:sx n="103" d="100"/>
          <a:sy n="103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8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38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387" name="PlaceHolder 4"/>
          <p:cNvSpPr>
            <a:spLocks noGrp="1"/>
          </p:cNvSpPr>
          <p:nvPr>
            <p:ph type="dt" idx="22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388" name="PlaceHolder 5"/>
          <p:cNvSpPr>
            <a:spLocks noGrp="1"/>
          </p:cNvSpPr>
          <p:nvPr>
            <p:ph type="ftr" idx="23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89" name="PlaceHolder 6"/>
          <p:cNvSpPr>
            <a:spLocks noGrp="1"/>
          </p:cNvSpPr>
          <p:nvPr>
            <p:ph type="sldNum" idx="24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C1B34EF1-8549-4399-AD95-674631480E29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 algn="ctr"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На базовом уровне изучаются предметы «Русский язык», «Литература», «Иностранный язык (английский)», «Вероятность и</a:t>
            </a:r>
          </a:p>
          <a:p>
            <a:pPr marL="216000" indent="0" algn="ctr"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Статистика», «Информатика», «Химия», «Биология», «История», «Обществознание», «География», «Физическая культура», «Основы</a:t>
            </a:r>
          </a:p>
          <a:p>
            <a:pPr marL="216000" indent="0" algn="ctr"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Безопасности и защиты Родины», «Индивидуальный проект»</a:t>
            </a:r>
          </a:p>
          <a:p>
            <a:pPr marL="216000" indent="0">
              <a:lnSpc>
                <a:spcPct val="100000"/>
              </a:lnSpc>
              <a:buNone/>
            </a:pP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>
              <a:buNone/>
            </a:pPr>
            <a:endParaRPr lang="ru-RU" sz="1200" b="0" strike="noStrike" spc="-1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4784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EC0DBE7-948A-48A3-A31D-153D087F9374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9178FDA-9EAB-4FBA-ACCD-F3B38CF4406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082A766-8541-4576-B7B4-E70DDA1C422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C4243C4-1AA6-42CF-B5BD-E6B2953D0FA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6C5BFEE-C29A-4439-91DD-479F66BE76F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subTitle"/>
          </p:nvPr>
        </p:nvSpPr>
        <p:spPr>
          <a:xfrm>
            <a:off x="838080" y="16020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F0FF3F3-6237-4245-8DF8-271C48B9D19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16E1332-6348-495A-96C7-AAFB8C1BED2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391A1A6-9C4E-4D07-892C-B414AF12E86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231A685-CE1F-4BC9-A710-01B1799FB4A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289193B-2BFA-46E3-8497-BEF2F082A21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E8801F0-A5A8-4F53-987A-CBD4019883F3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ADFE1E4-EE06-4173-A37F-6C4631DFFBFA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838080" y="16020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11;p1">
            <a:hlinkClick r:id="rId14"/>
          </p:cNvPr>
          <p:cNvPicPr/>
          <p:nvPr/>
        </p:nvPicPr>
        <p:blipFill>
          <a:blip r:embed="rId15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16000" y="1523880"/>
            <a:ext cx="7581600" cy="2387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85000"/>
          </a:bodyPr>
          <a:lstStyle/>
          <a:p>
            <a:pPr indent="0">
              <a:buNone/>
            </a:pPr>
            <a:r>
              <a:rPr lang="ru-RU" sz="60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" name="Google Shape;14;p2"/>
          <p:cNvSpPr/>
          <p:nvPr/>
        </p:nvSpPr>
        <p:spPr>
          <a:xfrm>
            <a:off x="7988400" y="2717640"/>
            <a:ext cx="4862520" cy="14220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blurRad="63360" sx="102000" sy="102000" algn="ctr" rotWithShape="0">
              <a:schemeClr val="accent1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" name="Google Shape;15;p2"/>
          <p:cNvSpPr/>
          <p:nvPr/>
        </p:nvSpPr>
        <p:spPr>
          <a:xfrm>
            <a:off x="-457200" y="-660240"/>
            <a:ext cx="2920680" cy="292068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blurRad="63360" sx="102000" sy="102000" algn="ctr" rotWithShape="0">
              <a:schemeClr val="accent1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" name="Google Shape;16;p2"/>
          <p:cNvSpPr/>
          <p:nvPr/>
        </p:nvSpPr>
        <p:spPr>
          <a:xfrm>
            <a:off x="5511960" y="5651640"/>
            <a:ext cx="1155240" cy="119304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blurRad="63360" sx="102000" sy="102000" algn="ctr" rotWithShape="0">
              <a:schemeClr val="accent1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68920" y="3137040"/>
            <a:ext cx="4101840" cy="583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6" name="Google Shape;18;p2"/>
          <p:cNvSpPr/>
          <p:nvPr/>
        </p:nvSpPr>
        <p:spPr>
          <a:xfrm>
            <a:off x="6832800" y="5651640"/>
            <a:ext cx="1155240" cy="119304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blurRad="63360" sx="102000" sy="102000" algn="ctr" rotWithShape="0">
              <a:schemeClr val="accent1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7" name="Google Shape;19;p2"/>
          <p:cNvSpPr/>
          <p:nvPr/>
        </p:nvSpPr>
        <p:spPr>
          <a:xfrm>
            <a:off x="8154000" y="5651640"/>
            <a:ext cx="1155240" cy="119304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blurRad="63360" sx="102000" sy="102000" algn="ctr" rotWithShape="0">
              <a:schemeClr val="accent1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lt1"/>
              </a:solidFill>
              <a:latin typeface="Calibri"/>
              <a:ea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11;p1">
            <a:hlinkClick r:id="rId14"/>
          </p:cNvPr>
          <p:cNvPicPr/>
          <p:nvPr/>
        </p:nvPicPr>
        <p:blipFill>
          <a:blip r:embed="rId15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45" name="Google Shape;21;p3"/>
          <p:cNvSpPr/>
          <p:nvPr/>
        </p:nvSpPr>
        <p:spPr>
          <a:xfrm>
            <a:off x="0" y="0"/>
            <a:ext cx="12191760" cy="164592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blurRad="50760" dist="38160" dir="5400000" algn="t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3000"/>
          </a:bodyPr>
          <a:lstStyle/>
          <a:p>
            <a:pPr indent="0"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48" name="PlaceHolder 3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49" name="PlaceHolder 4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0" name="PlaceHolder 5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en-US" sz="1200" b="0" strike="noStrike" spc="-1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FFE9B7C5-D7A8-4606-B5F9-95ABE0CE07C0}" type="slidenum">
              <a:rPr lang="en-US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Google Shape;27;p3"/>
          <p:cNvSpPr/>
          <p:nvPr/>
        </p:nvSpPr>
        <p:spPr>
          <a:xfrm>
            <a:off x="11230200" y="5821560"/>
            <a:ext cx="1799640" cy="17996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2" name="Google Shape;28;p3"/>
          <p:cNvSpPr/>
          <p:nvPr/>
        </p:nvSpPr>
        <p:spPr>
          <a:xfrm>
            <a:off x="11230200" y="-871200"/>
            <a:ext cx="1799640" cy="179964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blurRad="50760" dist="50760" dir="5400000" sx="1000" sy="1000" algn="ctr" rotWithShape="0">
              <a:srgbClr val="000000">
                <a:alpha val="43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53" name="Google Shape;29;p3"/>
          <p:cNvSpPr/>
          <p:nvPr/>
        </p:nvSpPr>
        <p:spPr>
          <a:xfrm>
            <a:off x="11413440" y="-720000"/>
            <a:ext cx="1439640" cy="143964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blurRad="50760" dist="50760" dir="5400000" sx="1000" sy="1000" algn="ctr" rotWithShape="0">
              <a:srgbClr val="000000">
                <a:alpha val="43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54" name="Google Shape;30;p3"/>
          <p:cNvSpPr/>
          <p:nvPr/>
        </p:nvSpPr>
        <p:spPr>
          <a:xfrm>
            <a:off x="11593440" y="-540000"/>
            <a:ext cx="1079640" cy="107964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blurRad="50760" dist="50760" dir="5400000" sx="1000" sy="1000" algn="ctr" rotWithShape="0">
              <a:srgbClr val="000000">
                <a:alpha val="43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55" name="Google Shape;31;p3"/>
          <p:cNvSpPr/>
          <p:nvPr/>
        </p:nvSpPr>
        <p:spPr>
          <a:xfrm>
            <a:off x="11770200" y="-360000"/>
            <a:ext cx="719640" cy="71964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blurRad="50760" dist="50760" dir="5400000" sx="1000" sy="1000" algn="ctr" rotWithShape="0">
              <a:srgbClr val="000000">
                <a:alpha val="43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dk1"/>
              </a:solidFill>
              <a:latin typeface="Calibri"/>
              <a:ea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sv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os.gosuslugi.ru/lkp/fkgs/15852/95153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0" y="2309760"/>
            <a:ext cx="5966859" cy="3397946"/>
          </a:xfrm>
          <a:prstGeom prst="rect">
            <a:avLst/>
          </a:prstGeom>
        </p:spPr>
      </p:pic>
      <p:sp>
        <p:nvSpPr>
          <p:cNvPr id="390" name="PlaceHolder 1"/>
          <p:cNvSpPr>
            <a:spLocks noGrp="1"/>
          </p:cNvSpPr>
          <p:nvPr>
            <p:ph type="title"/>
          </p:nvPr>
        </p:nvSpPr>
        <p:spPr>
          <a:xfrm>
            <a:off x="2340720" y="935280"/>
            <a:ext cx="9359640" cy="17028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0000"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6000" b="1" strike="noStrike" spc="-1">
                <a:solidFill>
                  <a:schemeClr val="accent5"/>
                </a:solidFill>
                <a:latin typeface="Calibri"/>
                <a:ea typeface="Calibri"/>
              </a:rPr>
              <a:t>Заседание общешкольного родительского комитета</a:t>
            </a:r>
            <a:r>
              <a:rPr sz="6000"/>
              <a:t/>
            </a:r>
            <a:br>
              <a:rPr sz="6000"/>
            </a:br>
            <a:r>
              <a:rPr lang="ru-RU" sz="6000" b="1" strike="noStrike" spc="-1">
                <a:solidFill>
                  <a:schemeClr val="accent5"/>
                </a:solidFill>
                <a:latin typeface="Calibri"/>
                <a:ea typeface="Calibri"/>
              </a:rPr>
              <a:t>Гимназии № 441</a:t>
            </a:r>
            <a:endParaRPr lang="ru-RU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PlaceHolder 2"/>
          <p:cNvSpPr>
            <a:spLocks noGrp="1"/>
          </p:cNvSpPr>
          <p:nvPr>
            <p:ph/>
          </p:nvPr>
        </p:nvSpPr>
        <p:spPr>
          <a:xfrm>
            <a:off x="8394840" y="3162240"/>
            <a:ext cx="4101840" cy="533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4000" b="0" strike="noStrike" spc="-1" dirty="0" smtClean="0">
                <a:solidFill>
                  <a:schemeClr val="lt1"/>
                </a:solidFill>
                <a:latin typeface="Calibri"/>
                <a:ea typeface="Calibri"/>
              </a:rPr>
              <a:t>13.05.2025</a:t>
            </a:r>
            <a:endParaRPr lang="ru-RU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Google Shape;110;p15"/>
          <p:cNvPicPr/>
          <p:nvPr/>
        </p:nvPicPr>
        <p:blipFill>
          <a:blip r:embed="rId3"/>
          <a:stretch/>
        </p:blipFill>
        <p:spPr>
          <a:xfrm>
            <a:off x="8115840" y="2997720"/>
            <a:ext cx="862200" cy="862200"/>
          </a:xfrm>
          <a:prstGeom prst="rect">
            <a:avLst/>
          </a:prstGeom>
          <a:ln w="0">
            <a:noFill/>
          </a:ln>
        </p:spPr>
      </p:pic>
      <p:sp>
        <p:nvSpPr>
          <p:cNvPr id="393" name="Прямоугольник 2"/>
          <p:cNvSpPr/>
          <p:nvPr/>
        </p:nvSpPr>
        <p:spPr>
          <a:xfrm>
            <a:off x="2914920" y="1787040"/>
            <a:ext cx="184320" cy="522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title" idx="4294967295"/>
          </p:nvPr>
        </p:nvSpPr>
        <p:spPr>
          <a:xfrm>
            <a:off x="186480" y="98280"/>
            <a:ext cx="11576160" cy="1394030"/>
          </a:xfrm>
          <a:prstGeom prst="rect">
            <a:avLst/>
          </a:prstGeom>
          <a:noFill/>
          <a:ln w="0">
            <a:noFill/>
          </a:ln>
        </p:spPr>
        <p:txBody>
          <a:bodyPr lIns="0" tIns="12600" rIns="0" bIns="0" anchor="ctr">
            <a:noAutofit/>
          </a:bodyPr>
          <a:lstStyle/>
          <a:p>
            <a:pPr marL="12600" indent="0" algn="ctr">
              <a:lnSpc>
                <a:spcPct val="100000"/>
              </a:lnSpc>
              <a:spcBef>
                <a:spcPts val="99"/>
              </a:spcBef>
              <a:buNone/>
            </a:pPr>
            <a:r>
              <a:rPr lang="ru-RU" sz="3600" b="1" spc="344" dirty="0" smtClean="0">
                <a:solidFill>
                  <a:schemeClr val="lt1"/>
                </a:solidFill>
                <a:latin typeface="+mn-lt"/>
              </a:rPr>
              <a:t>ИЗМЕНЕНИЯ В ФЕДЕРАЛЬНЫХ ПРОГРАММАХ</a:t>
            </a:r>
            <a:br>
              <a:rPr lang="ru-RU" sz="3600" b="1" spc="344" dirty="0" smtClean="0">
                <a:solidFill>
                  <a:schemeClr val="lt1"/>
                </a:solidFill>
                <a:latin typeface="+mn-lt"/>
              </a:rPr>
            </a:br>
            <a:r>
              <a:rPr lang="ru-RU" sz="3600" b="1" spc="344" dirty="0" smtClean="0">
                <a:solidFill>
                  <a:schemeClr val="lt1"/>
                </a:solidFill>
                <a:latin typeface="+mn-lt"/>
              </a:rPr>
              <a:t>основного общего образования</a:t>
            </a:r>
            <a:endParaRPr lang="ru-RU" sz="3600" b="0" strike="noStrike" spc="-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90" name="object 6"/>
          <p:cNvSpPr/>
          <p:nvPr/>
        </p:nvSpPr>
        <p:spPr>
          <a:xfrm>
            <a:off x="345960" y="3180600"/>
            <a:ext cx="2763720" cy="33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6"/>
              </a:lnSpc>
              <a:spcBef>
                <a:spcPts val="9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Sans Serif"/>
              <a:ea typeface="Arial"/>
            </a:endParaRPr>
          </a:p>
        </p:txBody>
      </p:sp>
      <p:sp>
        <p:nvSpPr>
          <p:cNvPr id="494" name="object 11"/>
          <p:cNvSpPr/>
          <p:nvPr/>
        </p:nvSpPr>
        <p:spPr>
          <a:xfrm>
            <a:off x="819395" y="6241113"/>
            <a:ext cx="10353649" cy="616887"/>
          </a:xfrm>
          <a:custGeom>
            <a:avLst/>
            <a:gdLst>
              <a:gd name="textAreaLeft" fmla="*/ 0 w 10560240"/>
              <a:gd name="textAreaRight" fmla="*/ 10560600 w 10560240"/>
              <a:gd name="textAreaTop" fmla="*/ 0 h 1218240"/>
              <a:gd name="textAreaBottom" fmla="*/ 1218600 h 1218240"/>
            </a:gdLst>
            <a:ahLst/>
            <a:cxnLst/>
            <a:rect l="textAreaLeft" t="textAreaTop" r="textAreaRight" b="textAreaBottom"/>
            <a:pathLst>
              <a:path w="10560685" h="1218565">
                <a:moveTo>
                  <a:pt x="10560063" y="0"/>
                </a:moveTo>
                <a:lnTo>
                  <a:pt x="0" y="0"/>
                </a:lnTo>
                <a:lnTo>
                  <a:pt x="0" y="1218491"/>
                </a:lnTo>
                <a:lnTo>
                  <a:pt x="10560063" y="1218491"/>
                </a:lnTo>
                <a:lnTo>
                  <a:pt x="10560063" y="0"/>
                </a:lnTo>
                <a:close/>
              </a:path>
            </a:pathLst>
          </a:custGeom>
          <a:solidFill>
            <a:srgbClr val="0039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</a:endParaRPr>
          </a:p>
        </p:txBody>
      </p:sp>
      <p:grpSp>
        <p:nvGrpSpPr>
          <p:cNvPr id="15" name="object 12"/>
          <p:cNvGrpSpPr/>
          <p:nvPr/>
        </p:nvGrpSpPr>
        <p:grpSpPr>
          <a:xfrm>
            <a:off x="83626" y="2544485"/>
            <a:ext cx="792480" cy="970915"/>
            <a:chOff x="710260" y="1941702"/>
            <a:chExt cx="792480" cy="970915"/>
          </a:xfrm>
        </p:grpSpPr>
        <p:sp>
          <p:nvSpPr>
            <p:cNvPr id="16" name="object 13"/>
            <p:cNvSpPr/>
            <p:nvPr/>
          </p:nvSpPr>
          <p:spPr>
            <a:xfrm>
              <a:off x="808748" y="2036063"/>
              <a:ext cx="591185" cy="876300"/>
            </a:xfrm>
            <a:custGeom>
              <a:avLst/>
              <a:gdLst/>
              <a:ahLst/>
              <a:cxnLst/>
              <a:rect l="l" t="t" r="r" b="b"/>
              <a:pathLst>
                <a:path w="591185" h="876300">
                  <a:moveTo>
                    <a:pt x="295884" y="0"/>
                  </a:moveTo>
                  <a:lnTo>
                    <a:pt x="292252" y="0"/>
                  </a:lnTo>
                  <a:lnTo>
                    <a:pt x="244535" y="4463"/>
                  </a:lnTo>
                  <a:lnTo>
                    <a:pt x="199333" y="16288"/>
                  </a:lnTo>
                  <a:lnTo>
                    <a:pt x="157245" y="34845"/>
                  </a:lnTo>
                  <a:lnTo>
                    <a:pt x="118868" y="59503"/>
                  </a:lnTo>
                  <a:lnTo>
                    <a:pt x="84799" y="89630"/>
                  </a:lnTo>
                  <a:lnTo>
                    <a:pt x="55636" y="124596"/>
                  </a:lnTo>
                  <a:lnTo>
                    <a:pt x="31977" y="163769"/>
                  </a:lnTo>
                  <a:lnTo>
                    <a:pt x="14420" y="206520"/>
                  </a:lnTo>
                  <a:lnTo>
                    <a:pt x="3561" y="252216"/>
                  </a:lnTo>
                  <a:lnTo>
                    <a:pt x="0" y="300227"/>
                  </a:lnTo>
                  <a:lnTo>
                    <a:pt x="4007" y="345196"/>
                  </a:lnTo>
                  <a:lnTo>
                    <a:pt x="14691" y="388426"/>
                  </a:lnTo>
                  <a:lnTo>
                    <a:pt x="31737" y="429341"/>
                  </a:lnTo>
                  <a:lnTo>
                    <a:pt x="54830" y="467360"/>
                  </a:lnTo>
                  <a:lnTo>
                    <a:pt x="83654" y="501903"/>
                  </a:lnTo>
                  <a:lnTo>
                    <a:pt x="110896" y="535898"/>
                  </a:lnTo>
                  <a:lnTo>
                    <a:pt x="130584" y="573738"/>
                  </a:lnTo>
                  <a:lnTo>
                    <a:pt x="142533" y="614364"/>
                  </a:lnTo>
                  <a:lnTo>
                    <a:pt x="146558" y="656716"/>
                  </a:lnTo>
                  <a:lnTo>
                    <a:pt x="146558" y="696213"/>
                  </a:lnTo>
                  <a:lnTo>
                    <a:pt x="153070" y="736623"/>
                  </a:lnTo>
                  <a:lnTo>
                    <a:pt x="171134" y="771937"/>
                  </a:lnTo>
                  <a:lnTo>
                    <a:pt x="198534" y="799869"/>
                  </a:lnTo>
                  <a:lnTo>
                    <a:pt x="233057" y="818134"/>
                  </a:lnTo>
                  <a:lnTo>
                    <a:pt x="233057" y="826515"/>
                  </a:lnTo>
                  <a:lnTo>
                    <a:pt x="236851" y="845814"/>
                  </a:lnTo>
                  <a:lnTo>
                    <a:pt x="247246" y="861647"/>
                  </a:lnTo>
                  <a:lnTo>
                    <a:pt x="262761" y="872361"/>
                  </a:lnTo>
                  <a:lnTo>
                    <a:pt x="281914" y="876300"/>
                  </a:lnTo>
                  <a:lnTo>
                    <a:pt x="309143" y="876300"/>
                  </a:lnTo>
                  <a:lnTo>
                    <a:pt x="328264" y="872361"/>
                  </a:lnTo>
                  <a:lnTo>
                    <a:pt x="343782" y="861647"/>
                  </a:lnTo>
                  <a:lnTo>
                    <a:pt x="354195" y="845814"/>
                  </a:lnTo>
                  <a:lnTo>
                    <a:pt x="355220" y="840613"/>
                  </a:lnTo>
                  <a:lnTo>
                    <a:pt x="276237" y="840613"/>
                  </a:lnTo>
                  <a:lnTo>
                    <a:pt x="270637" y="834009"/>
                  </a:lnTo>
                  <a:lnTo>
                    <a:pt x="270637" y="825626"/>
                  </a:lnTo>
                  <a:lnTo>
                    <a:pt x="358000" y="825626"/>
                  </a:lnTo>
                  <a:lnTo>
                    <a:pt x="358000" y="818134"/>
                  </a:lnTo>
                  <a:lnTo>
                    <a:pt x="392925" y="799869"/>
                  </a:lnTo>
                  <a:lnTo>
                    <a:pt x="402526" y="790066"/>
                  </a:lnTo>
                  <a:lnTo>
                    <a:pt x="277177" y="790066"/>
                  </a:lnTo>
                  <a:lnTo>
                    <a:pt x="249553" y="785881"/>
                  </a:lnTo>
                  <a:lnTo>
                    <a:pt x="225269" y="774207"/>
                  </a:lnTo>
                  <a:lnTo>
                    <a:pt x="205572" y="756366"/>
                  </a:lnTo>
                  <a:lnTo>
                    <a:pt x="191706" y="733678"/>
                  </a:lnTo>
                  <a:lnTo>
                    <a:pt x="438585" y="733678"/>
                  </a:lnTo>
                  <a:lnTo>
                    <a:pt x="443918" y="699897"/>
                  </a:lnTo>
                  <a:lnTo>
                    <a:pt x="183261" y="699897"/>
                  </a:lnTo>
                  <a:lnTo>
                    <a:pt x="183261" y="674624"/>
                  </a:lnTo>
                  <a:lnTo>
                    <a:pt x="444500" y="674624"/>
                  </a:lnTo>
                  <a:lnTo>
                    <a:pt x="444500" y="656716"/>
                  </a:lnTo>
                  <a:lnTo>
                    <a:pt x="446191" y="638937"/>
                  </a:lnTo>
                  <a:lnTo>
                    <a:pt x="184213" y="638937"/>
                  </a:lnTo>
                  <a:lnTo>
                    <a:pt x="176976" y="594729"/>
                  </a:lnTo>
                  <a:lnTo>
                    <a:pt x="162436" y="552735"/>
                  </a:lnTo>
                  <a:lnTo>
                    <a:pt x="140690" y="513742"/>
                  </a:lnTo>
                  <a:lnTo>
                    <a:pt x="111836" y="478536"/>
                  </a:lnTo>
                  <a:lnTo>
                    <a:pt x="80520" y="439852"/>
                  </a:lnTo>
                  <a:lnTo>
                    <a:pt x="57418" y="396430"/>
                  </a:lnTo>
                  <a:lnTo>
                    <a:pt x="42957" y="349484"/>
                  </a:lnTo>
                  <a:lnTo>
                    <a:pt x="37566" y="300227"/>
                  </a:lnTo>
                  <a:lnTo>
                    <a:pt x="42002" y="249368"/>
                  </a:lnTo>
                  <a:lnTo>
                    <a:pt x="42032" y="249017"/>
                  </a:lnTo>
                  <a:lnTo>
                    <a:pt x="56380" y="200294"/>
                  </a:lnTo>
                  <a:lnTo>
                    <a:pt x="79887" y="155120"/>
                  </a:lnTo>
                  <a:lnTo>
                    <a:pt x="111836" y="114553"/>
                  </a:lnTo>
                  <a:lnTo>
                    <a:pt x="151292" y="81214"/>
                  </a:lnTo>
                  <a:lnTo>
                    <a:pt x="195675" y="56340"/>
                  </a:lnTo>
                  <a:lnTo>
                    <a:pt x="243934" y="40634"/>
                  </a:lnTo>
                  <a:lnTo>
                    <a:pt x="294605" y="34845"/>
                  </a:lnTo>
                  <a:lnTo>
                    <a:pt x="436085" y="34845"/>
                  </a:lnTo>
                  <a:lnTo>
                    <a:pt x="430384" y="31409"/>
                  </a:lnTo>
                  <a:lnTo>
                    <a:pt x="387624" y="14102"/>
                  </a:lnTo>
                  <a:lnTo>
                    <a:pt x="342517" y="3561"/>
                  </a:lnTo>
                  <a:lnTo>
                    <a:pt x="295884" y="0"/>
                  </a:lnTo>
                  <a:close/>
                </a:path>
                <a:path w="591185" h="876300">
                  <a:moveTo>
                    <a:pt x="358000" y="825626"/>
                  </a:moveTo>
                  <a:lnTo>
                    <a:pt x="323278" y="825626"/>
                  </a:lnTo>
                  <a:lnTo>
                    <a:pt x="325094" y="826515"/>
                  </a:lnTo>
                  <a:lnTo>
                    <a:pt x="325094" y="835025"/>
                  </a:lnTo>
                  <a:lnTo>
                    <a:pt x="318541" y="840613"/>
                  </a:lnTo>
                  <a:lnTo>
                    <a:pt x="355220" y="840613"/>
                  </a:lnTo>
                  <a:lnTo>
                    <a:pt x="358000" y="826515"/>
                  </a:lnTo>
                  <a:lnTo>
                    <a:pt x="358000" y="825626"/>
                  </a:lnTo>
                  <a:close/>
                </a:path>
                <a:path w="591185" h="876300">
                  <a:moveTo>
                    <a:pt x="438585" y="733678"/>
                  </a:moveTo>
                  <a:lnTo>
                    <a:pt x="403148" y="733678"/>
                  </a:lnTo>
                  <a:lnTo>
                    <a:pt x="389233" y="757170"/>
                  </a:lnTo>
                  <a:lnTo>
                    <a:pt x="369512" y="774922"/>
                  </a:lnTo>
                  <a:lnTo>
                    <a:pt x="345220" y="786149"/>
                  </a:lnTo>
                  <a:lnTo>
                    <a:pt x="317588" y="790066"/>
                  </a:lnTo>
                  <a:lnTo>
                    <a:pt x="402526" y="790066"/>
                  </a:lnTo>
                  <a:lnTo>
                    <a:pt x="420281" y="771937"/>
                  </a:lnTo>
                  <a:lnTo>
                    <a:pt x="438121" y="736623"/>
                  </a:lnTo>
                  <a:lnTo>
                    <a:pt x="438585" y="733678"/>
                  </a:lnTo>
                  <a:close/>
                </a:path>
                <a:path w="591185" h="876300">
                  <a:moveTo>
                    <a:pt x="444500" y="674624"/>
                  </a:moveTo>
                  <a:lnTo>
                    <a:pt x="411594" y="674624"/>
                  </a:lnTo>
                  <a:lnTo>
                    <a:pt x="411594" y="699897"/>
                  </a:lnTo>
                  <a:lnTo>
                    <a:pt x="443918" y="699897"/>
                  </a:lnTo>
                  <a:lnTo>
                    <a:pt x="444500" y="696213"/>
                  </a:lnTo>
                  <a:lnTo>
                    <a:pt x="444500" y="674624"/>
                  </a:lnTo>
                  <a:close/>
                </a:path>
                <a:path w="591185" h="876300">
                  <a:moveTo>
                    <a:pt x="304495" y="181990"/>
                  </a:moveTo>
                  <a:lnTo>
                    <a:pt x="292252" y="181990"/>
                  </a:lnTo>
                  <a:lnTo>
                    <a:pt x="286575" y="183896"/>
                  </a:lnTo>
                  <a:lnTo>
                    <a:pt x="284683" y="189611"/>
                  </a:lnTo>
                  <a:lnTo>
                    <a:pt x="216090" y="291846"/>
                  </a:lnTo>
                  <a:lnTo>
                    <a:pt x="214274" y="294639"/>
                  </a:lnTo>
                  <a:lnTo>
                    <a:pt x="212382" y="297434"/>
                  </a:lnTo>
                  <a:lnTo>
                    <a:pt x="212382" y="638937"/>
                  </a:lnTo>
                  <a:lnTo>
                    <a:pt x="245211" y="638937"/>
                  </a:lnTo>
                  <a:lnTo>
                    <a:pt x="245211" y="325627"/>
                  </a:lnTo>
                  <a:lnTo>
                    <a:pt x="384365" y="325627"/>
                  </a:lnTo>
                  <a:lnTo>
                    <a:pt x="384365" y="297434"/>
                  </a:lnTo>
                  <a:lnTo>
                    <a:pt x="296443" y="297434"/>
                  </a:lnTo>
                  <a:lnTo>
                    <a:pt x="285901" y="297078"/>
                  </a:lnTo>
                  <a:lnTo>
                    <a:pt x="275378" y="296021"/>
                  </a:lnTo>
                  <a:lnTo>
                    <a:pt x="264930" y="294272"/>
                  </a:lnTo>
                  <a:lnTo>
                    <a:pt x="254609" y="291846"/>
                  </a:lnTo>
                  <a:lnTo>
                    <a:pt x="265899" y="275844"/>
                  </a:lnTo>
                  <a:lnTo>
                    <a:pt x="369983" y="275844"/>
                  </a:lnTo>
                  <a:lnTo>
                    <a:pt x="351416" y="247776"/>
                  </a:lnTo>
                  <a:lnTo>
                    <a:pt x="296913" y="247776"/>
                  </a:lnTo>
                  <a:lnTo>
                    <a:pt x="294144" y="246761"/>
                  </a:lnTo>
                  <a:lnTo>
                    <a:pt x="290360" y="245872"/>
                  </a:lnTo>
                  <a:lnTo>
                    <a:pt x="286575" y="245872"/>
                  </a:lnTo>
                  <a:lnTo>
                    <a:pt x="296913" y="230759"/>
                  </a:lnTo>
                  <a:lnTo>
                    <a:pt x="340159" y="230759"/>
                  </a:lnTo>
                  <a:lnTo>
                    <a:pt x="312940" y="189611"/>
                  </a:lnTo>
                  <a:lnTo>
                    <a:pt x="309143" y="184912"/>
                  </a:lnTo>
                  <a:lnTo>
                    <a:pt x="304495" y="181990"/>
                  </a:lnTo>
                  <a:close/>
                </a:path>
                <a:path w="591185" h="876300">
                  <a:moveTo>
                    <a:pt x="348615" y="325627"/>
                  </a:moveTo>
                  <a:lnTo>
                    <a:pt x="245211" y="325627"/>
                  </a:lnTo>
                  <a:lnTo>
                    <a:pt x="254228" y="327925"/>
                  </a:lnTo>
                  <a:lnTo>
                    <a:pt x="262974" y="329533"/>
                  </a:lnTo>
                  <a:lnTo>
                    <a:pt x="280022" y="332105"/>
                  </a:lnTo>
                  <a:lnTo>
                    <a:pt x="280022" y="638937"/>
                  </a:lnTo>
                  <a:lnTo>
                    <a:pt x="314744" y="638937"/>
                  </a:lnTo>
                  <a:lnTo>
                    <a:pt x="314744" y="332105"/>
                  </a:lnTo>
                  <a:lnTo>
                    <a:pt x="332036" y="329533"/>
                  </a:lnTo>
                  <a:lnTo>
                    <a:pt x="340281" y="327925"/>
                  </a:lnTo>
                  <a:lnTo>
                    <a:pt x="348615" y="325627"/>
                  </a:lnTo>
                  <a:close/>
                </a:path>
                <a:path w="591185" h="876300">
                  <a:moveTo>
                    <a:pt x="384365" y="325627"/>
                  </a:moveTo>
                  <a:lnTo>
                    <a:pt x="348615" y="325627"/>
                  </a:lnTo>
                  <a:lnTo>
                    <a:pt x="348615" y="638937"/>
                  </a:lnTo>
                  <a:lnTo>
                    <a:pt x="384365" y="638937"/>
                  </a:lnTo>
                  <a:lnTo>
                    <a:pt x="384365" y="325627"/>
                  </a:lnTo>
                  <a:close/>
                </a:path>
                <a:path w="591185" h="876300">
                  <a:moveTo>
                    <a:pt x="436085" y="34845"/>
                  </a:moveTo>
                  <a:lnTo>
                    <a:pt x="299286" y="34845"/>
                  </a:lnTo>
                  <a:lnTo>
                    <a:pt x="349375" y="39792"/>
                  </a:lnTo>
                  <a:lnTo>
                    <a:pt x="397486" y="54371"/>
                  </a:lnTo>
                  <a:lnTo>
                    <a:pt x="442075" y="77928"/>
                  </a:lnTo>
                  <a:lnTo>
                    <a:pt x="482079" y="109855"/>
                  </a:lnTo>
                  <a:lnTo>
                    <a:pt x="515107" y="149921"/>
                  </a:lnTo>
                  <a:lnTo>
                    <a:pt x="539229" y="194929"/>
                  </a:lnTo>
                  <a:lnTo>
                    <a:pt x="554016" y="243818"/>
                  </a:lnTo>
                  <a:lnTo>
                    <a:pt x="558919" y="294272"/>
                  </a:lnTo>
                  <a:lnTo>
                    <a:pt x="558853" y="297434"/>
                  </a:lnTo>
                  <a:lnTo>
                    <a:pt x="554139" y="345196"/>
                  </a:lnTo>
                  <a:lnTo>
                    <a:pt x="554060" y="346001"/>
                  </a:lnTo>
                  <a:lnTo>
                    <a:pt x="539578" y="394033"/>
                  </a:lnTo>
                  <a:lnTo>
                    <a:pt x="516285" y="438564"/>
                  </a:lnTo>
                  <a:lnTo>
                    <a:pt x="484873" y="478536"/>
                  </a:lnTo>
                  <a:lnTo>
                    <a:pt x="455998" y="513742"/>
                  </a:lnTo>
                  <a:lnTo>
                    <a:pt x="434249" y="552735"/>
                  </a:lnTo>
                  <a:lnTo>
                    <a:pt x="419727" y="594729"/>
                  </a:lnTo>
                  <a:lnTo>
                    <a:pt x="412534" y="638937"/>
                  </a:lnTo>
                  <a:lnTo>
                    <a:pt x="446191" y="638937"/>
                  </a:lnTo>
                  <a:lnTo>
                    <a:pt x="448516" y="614505"/>
                  </a:lnTo>
                  <a:lnTo>
                    <a:pt x="460448" y="574198"/>
                  </a:lnTo>
                  <a:lnTo>
                    <a:pt x="480118" y="536701"/>
                  </a:lnTo>
                  <a:lnTo>
                    <a:pt x="507352" y="502920"/>
                  </a:lnTo>
                  <a:lnTo>
                    <a:pt x="537026" y="467667"/>
                  </a:lnTo>
                  <a:lnTo>
                    <a:pt x="560403" y="428776"/>
                  </a:lnTo>
                  <a:lnTo>
                    <a:pt x="577313" y="386873"/>
                  </a:lnTo>
                  <a:lnTo>
                    <a:pt x="587583" y="342587"/>
                  </a:lnTo>
                  <a:lnTo>
                    <a:pt x="590978" y="297434"/>
                  </a:lnTo>
                  <a:lnTo>
                    <a:pt x="590853" y="291846"/>
                  </a:lnTo>
                  <a:lnTo>
                    <a:pt x="589234" y="252216"/>
                  </a:lnTo>
                  <a:lnTo>
                    <a:pt x="589117" y="249368"/>
                  </a:lnTo>
                  <a:lnTo>
                    <a:pt x="579101" y="203995"/>
                  </a:lnTo>
                  <a:lnTo>
                    <a:pt x="561501" y="161104"/>
                  </a:lnTo>
                  <a:lnTo>
                    <a:pt x="536823" y="121370"/>
                  </a:lnTo>
                  <a:lnTo>
                    <a:pt x="505574" y="85471"/>
                  </a:lnTo>
                  <a:lnTo>
                    <a:pt x="469974" y="55270"/>
                  </a:lnTo>
                  <a:lnTo>
                    <a:pt x="436085" y="34845"/>
                  </a:lnTo>
                  <a:close/>
                </a:path>
                <a:path w="591185" h="876300">
                  <a:moveTo>
                    <a:pt x="369983" y="275844"/>
                  </a:moveTo>
                  <a:lnTo>
                    <a:pt x="327926" y="275844"/>
                  </a:lnTo>
                  <a:lnTo>
                    <a:pt x="338264" y="291846"/>
                  </a:lnTo>
                  <a:lnTo>
                    <a:pt x="327956" y="294272"/>
                  </a:lnTo>
                  <a:lnTo>
                    <a:pt x="317530" y="296021"/>
                  </a:lnTo>
                  <a:lnTo>
                    <a:pt x="307015" y="297078"/>
                  </a:lnTo>
                  <a:lnTo>
                    <a:pt x="296443" y="297434"/>
                  </a:lnTo>
                  <a:lnTo>
                    <a:pt x="384365" y="297434"/>
                  </a:lnTo>
                  <a:lnTo>
                    <a:pt x="383413" y="294639"/>
                  </a:lnTo>
                  <a:lnTo>
                    <a:pt x="380568" y="291846"/>
                  </a:lnTo>
                  <a:lnTo>
                    <a:pt x="369983" y="275844"/>
                  </a:lnTo>
                  <a:close/>
                </a:path>
                <a:path w="591185" h="876300">
                  <a:moveTo>
                    <a:pt x="327926" y="275844"/>
                  </a:moveTo>
                  <a:lnTo>
                    <a:pt x="265899" y="275844"/>
                  </a:lnTo>
                  <a:lnTo>
                    <a:pt x="273653" y="278699"/>
                  </a:lnTo>
                  <a:lnTo>
                    <a:pt x="281406" y="280400"/>
                  </a:lnTo>
                  <a:lnTo>
                    <a:pt x="289159" y="281219"/>
                  </a:lnTo>
                  <a:lnTo>
                    <a:pt x="296913" y="281432"/>
                  </a:lnTo>
                  <a:lnTo>
                    <a:pt x="305202" y="280969"/>
                  </a:lnTo>
                  <a:lnTo>
                    <a:pt x="313134" y="279733"/>
                  </a:lnTo>
                  <a:lnTo>
                    <a:pt x="320709" y="277949"/>
                  </a:lnTo>
                  <a:lnTo>
                    <a:pt x="327926" y="275844"/>
                  </a:lnTo>
                  <a:close/>
                </a:path>
                <a:path w="591185" h="876300">
                  <a:moveTo>
                    <a:pt x="340159" y="230759"/>
                  </a:moveTo>
                  <a:lnTo>
                    <a:pt x="296913" y="230759"/>
                  </a:lnTo>
                  <a:lnTo>
                    <a:pt x="308203" y="245872"/>
                  </a:lnTo>
                  <a:lnTo>
                    <a:pt x="304495" y="247776"/>
                  </a:lnTo>
                  <a:lnTo>
                    <a:pt x="351416" y="247776"/>
                  </a:lnTo>
                  <a:lnTo>
                    <a:pt x="340159" y="230759"/>
                  </a:lnTo>
                  <a:close/>
                </a:path>
              </a:pathLst>
            </a:custGeom>
            <a:solidFill>
              <a:srgbClr val="1A69B6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pic>
          <p:nvPicPr>
            <p:cNvPr id="17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5087" y="2095626"/>
              <a:ext cx="258953" cy="254253"/>
            </a:xfrm>
            <a:prstGeom prst="rect">
              <a:avLst/>
            </a:prstGeom>
          </p:spPr>
        </p:pic>
        <p:sp>
          <p:nvSpPr>
            <p:cNvPr id="18" name="object 15"/>
            <p:cNvSpPr/>
            <p:nvPr/>
          </p:nvSpPr>
          <p:spPr>
            <a:xfrm>
              <a:off x="710260" y="1941702"/>
              <a:ext cx="792480" cy="601980"/>
            </a:xfrm>
            <a:custGeom>
              <a:avLst/>
              <a:gdLst/>
              <a:ahLst/>
              <a:cxnLst/>
              <a:rect l="l" t="t" r="r" b="b"/>
              <a:pathLst>
                <a:path w="792480" h="601980">
                  <a:moveTo>
                    <a:pt x="65379" y="385953"/>
                  </a:moveTo>
                  <a:lnTo>
                    <a:pt x="56984" y="377825"/>
                  </a:lnTo>
                  <a:lnTo>
                    <a:pt x="17741" y="377825"/>
                  </a:lnTo>
                  <a:lnTo>
                    <a:pt x="8394" y="377825"/>
                  </a:lnTo>
                  <a:lnTo>
                    <a:pt x="0" y="385953"/>
                  </a:lnTo>
                  <a:lnTo>
                    <a:pt x="0" y="404114"/>
                  </a:lnTo>
                  <a:lnTo>
                    <a:pt x="8394" y="411353"/>
                  </a:lnTo>
                  <a:lnTo>
                    <a:pt x="56984" y="411353"/>
                  </a:lnTo>
                  <a:lnTo>
                    <a:pt x="65379" y="404114"/>
                  </a:lnTo>
                  <a:lnTo>
                    <a:pt x="65379" y="385953"/>
                  </a:lnTo>
                  <a:close/>
                </a:path>
                <a:path w="792480" h="601980">
                  <a:moveTo>
                    <a:pt x="112204" y="223164"/>
                  </a:moveTo>
                  <a:lnTo>
                    <a:pt x="78308" y="189611"/>
                  </a:lnTo>
                  <a:lnTo>
                    <a:pt x="72504" y="187325"/>
                  </a:lnTo>
                  <a:lnTo>
                    <a:pt x="69519" y="187325"/>
                  </a:lnTo>
                  <a:lnTo>
                    <a:pt x="63398" y="187325"/>
                  </a:lnTo>
                  <a:lnTo>
                    <a:pt x="57442" y="190500"/>
                  </a:lnTo>
                  <a:lnTo>
                    <a:pt x="54927" y="196342"/>
                  </a:lnTo>
                  <a:lnTo>
                    <a:pt x="52666" y="202692"/>
                  </a:lnTo>
                  <a:lnTo>
                    <a:pt x="52857" y="209448"/>
                  </a:lnTo>
                  <a:lnTo>
                    <a:pt x="85763" y="235585"/>
                  </a:lnTo>
                  <a:lnTo>
                    <a:pt x="92354" y="237490"/>
                  </a:lnTo>
                  <a:lnTo>
                    <a:pt x="99822" y="237490"/>
                  </a:lnTo>
                  <a:lnTo>
                    <a:pt x="106324" y="234696"/>
                  </a:lnTo>
                  <a:lnTo>
                    <a:pt x="109156" y="229870"/>
                  </a:lnTo>
                  <a:lnTo>
                    <a:pt x="112204" y="223164"/>
                  </a:lnTo>
                  <a:close/>
                </a:path>
                <a:path w="792480" h="601980">
                  <a:moveTo>
                    <a:pt x="113017" y="566826"/>
                  </a:moveTo>
                  <a:lnTo>
                    <a:pt x="111036" y="560197"/>
                  </a:lnTo>
                  <a:lnTo>
                    <a:pt x="107975" y="554736"/>
                  </a:lnTo>
                  <a:lnTo>
                    <a:pt x="102247" y="551561"/>
                  </a:lnTo>
                  <a:lnTo>
                    <a:pt x="96520" y="551561"/>
                  </a:lnTo>
                  <a:lnTo>
                    <a:pt x="93383" y="551561"/>
                  </a:lnTo>
                  <a:lnTo>
                    <a:pt x="90322" y="552577"/>
                  </a:lnTo>
                  <a:lnTo>
                    <a:pt x="87655" y="554609"/>
                  </a:lnTo>
                  <a:lnTo>
                    <a:pt x="61518" y="569722"/>
                  </a:lnTo>
                  <a:lnTo>
                    <a:pt x="56261" y="574205"/>
                  </a:lnTo>
                  <a:lnTo>
                    <a:pt x="53416" y="580110"/>
                  </a:lnTo>
                  <a:lnTo>
                    <a:pt x="53200" y="586727"/>
                  </a:lnTo>
                  <a:lnTo>
                    <a:pt x="55867" y="593344"/>
                  </a:lnTo>
                  <a:lnTo>
                    <a:pt x="58686" y="598932"/>
                  </a:lnTo>
                  <a:lnTo>
                    <a:pt x="65201" y="601853"/>
                  </a:lnTo>
                  <a:lnTo>
                    <a:pt x="74549" y="601853"/>
                  </a:lnTo>
                  <a:lnTo>
                    <a:pt x="76428" y="599948"/>
                  </a:lnTo>
                  <a:lnTo>
                    <a:pt x="79248" y="598932"/>
                  </a:lnTo>
                  <a:lnTo>
                    <a:pt x="104444" y="583946"/>
                  </a:lnTo>
                  <a:lnTo>
                    <a:pt x="109296" y="579399"/>
                  </a:lnTo>
                  <a:lnTo>
                    <a:pt x="112293" y="573455"/>
                  </a:lnTo>
                  <a:lnTo>
                    <a:pt x="113017" y="566826"/>
                  </a:lnTo>
                  <a:close/>
                </a:path>
                <a:path w="792480" h="601980">
                  <a:moveTo>
                    <a:pt x="239687" y="92176"/>
                  </a:moveTo>
                  <a:lnTo>
                    <a:pt x="237553" y="85471"/>
                  </a:lnTo>
                  <a:lnTo>
                    <a:pt x="221792" y="58801"/>
                  </a:lnTo>
                  <a:lnTo>
                    <a:pt x="218744" y="53340"/>
                  </a:lnTo>
                  <a:lnTo>
                    <a:pt x="213436" y="50165"/>
                  </a:lnTo>
                  <a:lnTo>
                    <a:pt x="207822" y="50165"/>
                  </a:lnTo>
                  <a:lnTo>
                    <a:pt x="204698" y="50165"/>
                  </a:lnTo>
                  <a:lnTo>
                    <a:pt x="190436" y="70218"/>
                  </a:lnTo>
                  <a:lnTo>
                    <a:pt x="192989" y="76835"/>
                  </a:lnTo>
                  <a:lnTo>
                    <a:pt x="207822" y="103505"/>
                  </a:lnTo>
                  <a:lnTo>
                    <a:pt x="211569" y="109220"/>
                  </a:lnTo>
                  <a:lnTo>
                    <a:pt x="217106" y="111125"/>
                  </a:lnTo>
                  <a:lnTo>
                    <a:pt x="226402" y="111125"/>
                  </a:lnTo>
                  <a:lnTo>
                    <a:pt x="229209" y="110109"/>
                  </a:lnTo>
                  <a:lnTo>
                    <a:pt x="231076" y="109220"/>
                  </a:lnTo>
                  <a:lnTo>
                    <a:pt x="236270" y="104749"/>
                  </a:lnTo>
                  <a:lnTo>
                    <a:pt x="239204" y="98831"/>
                  </a:lnTo>
                  <a:lnTo>
                    <a:pt x="239687" y="92176"/>
                  </a:lnTo>
                  <a:close/>
                </a:path>
                <a:path w="792480" h="601980">
                  <a:moveTo>
                    <a:pt x="412851" y="7366"/>
                  </a:moveTo>
                  <a:lnTo>
                    <a:pt x="406260" y="0"/>
                  </a:lnTo>
                  <a:lnTo>
                    <a:pt x="394931" y="0"/>
                  </a:lnTo>
                  <a:lnTo>
                    <a:pt x="385483" y="0"/>
                  </a:lnTo>
                  <a:lnTo>
                    <a:pt x="377952" y="7366"/>
                  </a:lnTo>
                  <a:lnTo>
                    <a:pt x="377952" y="56896"/>
                  </a:lnTo>
                  <a:lnTo>
                    <a:pt x="385483" y="65278"/>
                  </a:lnTo>
                  <a:lnTo>
                    <a:pt x="404368" y="65278"/>
                  </a:lnTo>
                  <a:lnTo>
                    <a:pt x="412851" y="56896"/>
                  </a:lnTo>
                  <a:lnTo>
                    <a:pt x="412851" y="7366"/>
                  </a:lnTo>
                  <a:close/>
                </a:path>
                <a:path w="792480" h="601980">
                  <a:moveTo>
                    <a:pt x="602348" y="69494"/>
                  </a:moveTo>
                  <a:lnTo>
                    <a:pt x="588187" y="50292"/>
                  </a:lnTo>
                  <a:lnTo>
                    <a:pt x="585012" y="50292"/>
                  </a:lnTo>
                  <a:lnTo>
                    <a:pt x="579297" y="50292"/>
                  </a:lnTo>
                  <a:lnTo>
                    <a:pt x="573963" y="52959"/>
                  </a:lnTo>
                  <a:lnTo>
                    <a:pt x="570915" y="58293"/>
                  </a:lnTo>
                  <a:lnTo>
                    <a:pt x="554850" y="84455"/>
                  </a:lnTo>
                  <a:lnTo>
                    <a:pt x="552716" y="90614"/>
                  </a:lnTo>
                  <a:lnTo>
                    <a:pt x="553237" y="97180"/>
                  </a:lnTo>
                  <a:lnTo>
                    <a:pt x="556221" y="103200"/>
                  </a:lnTo>
                  <a:lnTo>
                    <a:pt x="561517" y="107696"/>
                  </a:lnTo>
                  <a:lnTo>
                    <a:pt x="563295" y="108712"/>
                  </a:lnTo>
                  <a:lnTo>
                    <a:pt x="567105" y="109601"/>
                  </a:lnTo>
                  <a:lnTo>
                    <a:pt x="575614" y="109601"/>
                  </a:lnTo>
                  <a:lnTo>
                    <a:pt x="581329" y="105791"/>
                  </a:lnTo>
                  <a:lnTo>
                    <a:pt x="585012" y="101219"/>
                  </a:lnTo>
                  <a:lnTo>
                    <a:pt x="600252" y="75946"/>
                  </a:lnTo>
                  <a:lnTo>
                    <a:pt x="602348" y="69494"/>
                  </a:lnTo>
                  <a:close/>
                </a:path>
                <a:path w="792480" h="601980">
                  <a:moveTo>
                    <a:pt x="739698" y="585952"/>
                  </a:moveTo>
                  <a:lnTo>
                    <a:pt x="703376" y="552450"/>
                  </a:lnTo>
                  <a:lnTo>
                    <a:pt x="700074" y="551688"/>
                  </a:lnTo>
                  <a:lnTo>
                    <a:pt x="697026" y="551688"/>
                  </a:lnTo>
                  <a:lnTo>
                    <a:pt x="691311" y="551688"/>
                  </a:lnTo>
                  <a:lnTo>
                    <a:pt x="685977" y="554228"/>
                  </a:lnTo>
                  <a:lnTo>
                    <a:pt x="682802" y="559689"/>
                  </a:lnTo>
                  <a:lnTo>
                    <a:pt x="680580" y="566127"/>
                  </a:lnTo>
                  <a:lnTo>
                    <a:pt x="680796" y="572579"/>
                  </a:lnTo>
                  <a:lnTo>
                    <a:pt x="683437" y="578370"/>
                  </a:lnTo>
                  <a:lnTo>
                    <a:pt x="688517" y="582803"/>
                  </a:lnTo>
                  <a:lnTo>
                    <a:pt x="713917" y="597535"/>
                  </a:lnTo>
                  <a:lnTo>
                    <a:pt x="716711" y="598424"/>
                  </a:lnTo>
                  <a:lnTo>
                    <a:pt x="720521" y="600329"/>
                  </a:lnTo>
                  <a:lnTo>
                    <a:pt x="728014" y="600329"/>
                  </a:lnTo>
                  <a:lnTo>
                    <a:pt x="734491" y="596646"/>
                  </a:lnTo>
                  <a:lnTo>
                    <a:pt x="737412" y="592074"/>
                  </a:lnTo>
                  <a:lnTo>
                    <a:pt x="739698" y="585952"/>
                  </a:lnTo>
                  <a:close/>
                </a:path>
                <a:path w="792480" h="601980">
                  <a:moveTo>
                    <a:pt x="739698" y="204393"/>
                  </a:moveTo>
                  <a:lnTo>
                    <a:pt x="737412" y="197866"/>
                  </a:lnTo>
                  <a:lnTo>
                    <a:pt x="734364" y="192405"/>
                  </a:lnTo>
                  <a:lnTo>
                    <a:pt x="729030" y="188849"/>
                  </a:lnTo>
                  <a:lnTo>
                    <a:pt x="723315" y="188849"/>
                  </a:lnTo>
                  <a:lnTo>
                    <a:pt x="720140" y="188849"/>
                  </a:lnTo>
                  <a:lnTo>
                    <a:pt x="716965" y="189865"/>
                  </a:lnTo>
                  <a:lnTo>
                    <a:pt x="714044" y="192278"/>
                  </a:lnTo>
                  <a:lnTo>
                    <a:pt x="688771" y="207137"/>
                  </a:lnTo>
                  <a:lnTo>
                    <a:pt x="683425" y="211670"/>
                  </a:lnTo>
                  <a:lnTo>
                    <a:pt x="680339" y="217551"/>
                  </a:lnTo>
                  <a:lnTo>
                    <a:pt x="680034" y="224104"/>
                  </a:lnTo>
                  <a:lnTo>
                    <a:pt x="683056" y="230632"/>
                  </a:lnTo>
                  <a:lnTo>
                    <a:pt x="685977" y="236220"/>
                  </a:lnTo>
                  <a:lnTo>
                    <a:pt x="692581" y="239014"/>
                  </a:lnTo>
                  <a:lnTo>
                    <a:pt x="700963" y="239014"/>
                  </a:lnTo>
                  <a:lnTo>
                    <a:pt x="703630" y="237236"/>
                  </a:lnTo>
                  <a:lnTo>
                    <a:pt x="706551" y="236220"/>
                  </a:lnTo>
                  <a:lnTo>
                    <a:pt x="731824" y="221234"/>
                  </a:lnTo>
                  <a:lnTo>
                    <a:pt x="736892" y="216789"/>
                  </a:lnTo>
                  <a:lnTo>
                    <a:pt x="739521" y="210934"/>
                  </a:lnTo>
                  <a:lnTo>
                    <a:pt x="739698" y="204393"/>
                  </a:lnTo>
                  <a:close/>
                </a:path>
                <a:path w="792480" h="601980">
                  <a:moveTo>
                    <a:pt x="792403" y="394970"/>
                  </a:moveTo>
                  <a:lnTo>
                    <a:pt x="791514" y="385953"/>
                  </a:lnTo>
                  <a:lnTo>
                    <a:pt x="783894" y="377825"/>
                  </a:lnTo>
                  <a:lnTo>
                    <a:pt x="744651" y="377825"/>
                  </a:lnTo>
                  <a:lnTo>
                    <a:pt x="735253" y="377825"/>
                  </a:lnTo>
                  <a:lnTo>
                    <a:pt x="726871" y="385953"/>
                  </a:lnTo>
                  <a:lnTo>
                    <a:pt x="726871" y="404114"/>
                  </a:lnTo>
                  <a:lnTo>
                    <a:pt x="735253" y="411353"/>
                  </a:lnTo>
                  <a:lnTo>
                    <a:pt x="783894" y="411353"/>
                  </a:lnTo>
                  <a:lnTo>
                    <a:pt x="792403" y="404114"/>
                  </a:lnTo>
                  <a:lnTo>
                    <a:pt x="792403" y="394970"/>
                  </a:lnTo>
                  <a:close/>
                </a:path>
              </a:pathLst>
            </a:custGeom>
            <a:solidFill>
              <a:srgbClr val="1A69B6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aphicFrame>
        <p:nvGraphicFramePr>
          <p:cNvPr id="10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360525"/>
              </p:ext>
            </p:extLst>
          </p:nvPr>
        </p:nvGraphicFramePr>
        <p:xfrm>
          <a:off x="1049637" y="1860991"/>
          <a:ext cx="10492330" cy="3479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6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6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1340">
                <a:tc>
                  <a:txBody>
                    <a:bodyPr/>
                    <a:lstStyle/>
                    <a:p>
                      <a:pPr marL="856615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</a:t>
                      </a:r>
                      <a:r>
                        <a:rPr sz="2400" b="1" spc="-3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1</a:t>
                      </a:r>
                      <a:r>
                        <a:rPr sz="2400" b="1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сентября</a:t>
                      </a:r>
                      <a:r>
                        <a:rPr sz="2400" b="1" spc="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2025 </a:t>
                      </a:r>
                      <a:r>
                        <a:rPr sz="2400" b="1" spc="-2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года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A69B6"/>
                    </a:solidFill>
                  </a:tcPr>
                </a:tc>
                <a:tc>
                  <a:txBody>
                    <a:bodyPr/>
                    <a:lstStyle/>
                    <a:p>
                      <a:pPr marL="857250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</a:t>
                      </a:r>
                      <a:r>
                        <a:rPr sz="2400" b="1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1</a:t>
                      </a:r>
                      <a:r>
                        <a:rPr sz="2400" b="1" spc="-2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сентября</a:t>
                      </a:r>
                      <a:r>
                        <a:rPr sz="2400" b="1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2026</a:t>
                      </a:r>
                      <a:r>
                        <a:rPr sz="2400" b="1" spc="-1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2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года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A69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23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6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Учебный</a:t>
                      </a:r>
                      <a:r>
                        <a:rPr sz="2400" b="1" spc="-7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предмет</a:t>
                      </a:r>
                      <a:r>
                        <a:rPr sz="2400" b="1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«Обществознание»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198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CB3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23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630"/>
                        </a:spcBef>
                      </a:pP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В</a:t>
                      </a:r>
                      <a:r>
                        <a:rPr sz="2400" b="1" spc="-3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6–7</a:t>
                      </a:r>
                      <a:r>
                        <a:rPr sz="2400" b="1" spc="-1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классах</a:t>
                      </a:r>
                      <a:r>
                        <a:rPr sz="2400" b="1" spc="-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spc="-10" dirty="0">
                          <a:latin typeface="Tahoma"/>
                          <a:cs typeface="Tahoma"/>
                        </a:rPr>
                        <a:t>обществознание</a:t>
                      </a:r>
                      <a:endParaRPr sz="2400" dirty="0"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400" dirty="0">
                          <a:latin typeface="Tahoma"/>
                          <a:cs typeface="Tahoma"/>
                        </a:rPr>
                        <a:t>не</a:t>
                      </a:r>
                      <a:r>
                        <a:rPr sz="24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spc="-10" dirty="0">
                          <a:latin typeface="Tahoma"/>
                          <a:cs typeface="Tahoma"/>
                        </a:rPr>
                        <a:t>изучается.</a:t>
                      </a:r>
                      <a:endParaRPr sz="2400" dirty="0">
                        <a:latin typeface="Tahoma"/>
                        <a:cs typeface="Tahoma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В</a:t>
                      </a:r>
                      <a:r>
                        <a:rPr sz="2400" b="1" spc="-2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8–9</a:t>
                      </a:r>
                      <a:r>
                        <a:rPr sz="2400" b="1" spc="-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классах</a:t>
                      </a:r>
                      <a:r>
                        <a:rPr sz="2400" b="1" spc="1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без</a:t>
                      </a:r>
                      <a:r>
                        <a:rPr sz="2400" b="1" spc="-2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1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изменений</a:t>
                      </a:r>
                      <a:endParaRPr sz="2400" dirty="0"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2400" spc="-10" dirty="0">
                          <a:latin typeface="Tahoma"/>
                          <a:cs typeface="Tahoma"/>
                        </a:rPr>
                        <a:t>(обществознание</a:t>
                      </a:r>
                      <a:r>
                        <a:rPr sz="24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spc="-10" dirty="0" err="1">
                          <a:latin typeface="Tahoma"/>
                          <a:cs typeface="Tahoma"/>
                        </a:rPr>
                        <a:t>изучается</a:t>
                      </a:r>
                      <a:r>
                        <a:rPr sz="2400" spc="-10" dirty="0" smtClean="0">
                          <a:latin typeface="Tahoma"/>
                          <a:cs typeface="Tahoma"/>
                        </a:rPr>
                        <a:t>)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207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Обществознание</a:t>
                      </a:r>
                      <a:r>
                        <a:rPr sz="2400" b="1" spc="-7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изучается</a:t>
                      </a:r>
                      <a:r>
                        <a:rPr sz="2400" b="1" spc="-8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1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только</a:t>
                      </a:r>
                      <a:endParaRPr sz="2400" dirty="0"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в</a:t>
                      </a:r>
                      <a:r>
                        <a:rPr sz="2400" b="1" spc="-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9 </a:t>
                      </a:r>
                      <a:r>
                        <a:rPr sz="2400" b="1" spc="-1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классе.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73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 idx="4294967295"/>
          </p:nvPr>
        </p:nvSpPr>
        <p:spPr>
          <a:xfrm>
            <a:off x="720360" y="-1"/>
            <a:ext cx="10650240" cy="1418253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ru-RU" b="1" strike="noStrike" spc="-1" dirty="0">
                <a:solidFill>
                  <a:schemeClr val="bg1"/>
                </a:solidFill>
                <a:latin typeface="+mn-lt"/>
                <a:ea typeface="Arial"/>
              </a:rPr>
              <a:t>Расписание ОГЭ-2025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idx="4294967295"/>
          </p:nvPr>
        </p:nvSpPr>
        <p:spPr>
          <a:xfrm>
            <a:off x="515160" y="1034280"/>
            <a:ext cx="10838160" cy="5142240"/>
          </a:xfrm>
          <a:prstGeom prst="rect">
            <a:avLst/>
          </a:prstGeom>
          <a:noFill/>
          <a:ln w="0">
            <a:noFill/>
          </a:ln>
        </p:spPr>
        <p:txBody>
          <a:bodyPr numCol="1" spcCol="0" anchor="t">
            <a:normAutofit fontScale="67500" lnSpcReduction="2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endParaRPr lang="en-US" sz="5400" b="0" strike="noStrike" spc="-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endParaRPr lang="en-US" sz="5400" spc="-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21.05 </a:t>
            </a: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– английский язык (письменный)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22.05 – английский язык (устный)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26.05 – химия, биология, информатика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29.05 – география, физика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03.06 - математика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06.06 – информатика, обществознание, география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09.06 – русский язык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5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16.06 – биология, литература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632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121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ru-RU" b="1" strike="noStrike" spc="-1" dirty="0" smtClean="0">
                <a:solidFill>
                  <a:schemeClr val="bg1"/>
                </a:solidFill>
                <a:latin typeface="+mn-lt"/>
                <a:ea typeface="Arial"/>
              </a:rPr>
              <a:t>РЕЗЕРВНЫЕ ДНИ </a:t>
            </a:r>
            <a:r>
              <a:rPr lang="ru-RU" b="1" strike="noStrike" spc="-1" dirty="0">
                <a:solidFill>
                  <a:schemeClr val="bg1"/>
                </a:solidFill>
                <a:latin typeface="+mn-lt"/>
                <a:ea typeface="Arial"/>
              </a:rPr>
              <a:t>ОГЭ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idx="4294967295"/>
          </p:nvPr>
        </p:nvSpPr>
        <p:spPr>
          <a:xfrm>
            <a:off x="86760" y="1486080"/>
            <a:ext cx="11982240" cy="4952520"/>
          </a:xfrm>
          <a:prstGeom prst="rect">
            <a:avLst/>
          </a:prstGeom>
          <a:noFill/>
          <a:ln w="0">
            <a:noFill/>
          </a:ln>
        </p:spPr>
        <p:txBody>
          <a:bodyPr numCol="1" spcCol="0" anchor="t">
            <a:normAutofit fontScale="41500" lnSpcReduction="2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endParaRPr lang="en-US" sz="12000" b="0" strike="noStrike" spc="-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12000" b="0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26.06 </a:t>
            </a:r>
            <a:r>
              <a:rPr lang="ru-RU" sz="120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- русский язык</a:t>
            </a:r>
            <a:endParaRPr lang="ru-RU" sz="120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120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27.06, 28.06 – все предметы, кроме математики и русского языка</a:t>
            </a:r>
            <a:endParaRPr lang="ru-RU" sz="120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120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30.06 - математика</a:t>
            </a:r>
            <a:endParaRPr lang="ru-RU" sz="120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120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01.07 - все предметы</a:t>
            </a:r>
            <a:endParaRPr lang="ru-RU" sz="120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120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02.07 - все предметы</a:t>
            </a:r>
            <a:endParaRPr lang="ru-RU" sz="120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endParaRPr lang="ru-RU" sz="60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558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ru-RU" sz="4400" b="1" strike="noStrike" spc="-1" dirty="0">
                <a:solidFill>
                  <a:schemeClr val="bg1"/>
                </a:solidFill>
                <a:latin typeface="+mn-lt"/>
                <a:ea typeface="Arial"/>
              </a:rPr>
              <a:t>Расписание ЕГЭ-2025</a:t>
            </a:r>
            <a:endParaRPr lang="ru-RU" sz="4400" b="0" strike="noStrike" spc="-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idx="4294967295"/>
          </p:nvPr>
        </p:nvSpPr>
        <p:spPr>
          <a:xfrm>
            <a:off x="153360" y="1333440"/>
            <a:ext cx="11810520" cy="5171760"/>
          </a:xfrm>
          <a:prstGeom prst="rect">
            <a:avLst/>
          </a:prstGeom>
          <a:noFill/>
          <a:ln w="0">
            <a:noFill/>
          </a:ln>
        </p:spPr>
        <p:txBody>
          <a:bodyPr numCol="1" spcCol="0" anchor="t">
            <a:normAutofit fontScale="56500" lnSpcReduction="2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endParaRPr lang="en-US" sz="7200" b="0" strike="noStrike" spc="-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7200" b="0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23.05 </a:t>
            </a:r>
            <a:r>
              <a:rPr lang="ru-RU" sz="72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– история, литература, химия</a:t>
            </a:r>
            <a:endParaRPr lang="ru-RU" sz="72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72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27.05 – математика</a:t>
            </a:r>
            <a:endParaRPr lang="ru-RU" sz="72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72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30.05 – русский язык</a:t>
            </a:r>
            <a:endParaRPr lang="ru-RU" sz="72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72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02.06 – обществознание, физика</a:t>
            </a:r>
            <a:endParaRPr lang="ru-RU" sz="72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72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05.06 – английский язык (письменный), география, биология</a:t>
            </a:r>
            <a:endParaRPr lang="ru-RU" sz="72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72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11.06 – английский язык (устный), информатика</a:t>
            </a:r>
            <a:endParaRPr lang="ru-RU" sz="72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7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917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 idx="4294967295"/>
          </p:nvPr>
        </p:nvSpPr>
        <p:spPr>
          <a:xfrm>
            <a:off x="847800" y="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ru-RU" b="1" strike="noStrike" spc="-1" dirty="0">
                <a:solidFill>
                  <a:schemeClr val="bg1"/>
                </a:solidFill>
                <a:latin typeface="+mn-lt"/>
                <a:ea typeface="Arial"/>
              </a:rPr>
              <a:t>Резервные дни ЕГЭ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idx="4294967295"/>
          </p:nvPr>
        </p:nvSpPr>
        <p:spPr>
          <a:xfrm>
            <a:off x="-37949" y="1740916"/>
            <a:ext cx="12172680" cy="58165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0" strike="noStrike" spc="-1" dirty="0" smtClean="0">
                <a:solidFill>
                  <a:srgbClr val="000000"/>
                </a:solidFill>
                <a:latin typeface="Times New Roman"/>
                <a:ea typeface="Arial"/>
              </a:rPr>
              <a:t>16 </a:t>
            </a:r>
            <a:r>
              <a:rPr lang="ru-RU" sz="27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июня – география, литература, обществознание, физика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17 июня - русский язык 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18 июня – иностранный язык (устный), история, химия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19 июня – иностранный язык (письменная часть),  информатика, биология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20 июня - математика профильная, математика базовая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23 июня - все предметы 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1" i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03 июля  – иностранный язык (письменная часть), информатика, литература, русский язык, физика, химия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700" b="1" i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04 июля – иностранный язык (устный), биология, география, математика профильная, математика базовая, история, обществознание</a:t>
            </a:r>
            <a:endParaRPr lang="ru-RU" sz="27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31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404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 idx="4294967295"/>
          </p:nvPr>
        </p:nvSpPr>
        <p:spPr>
          <a:xfrm>
            <a:off x="838080" y="0"/>
            <a:ext cx="10515240" cy="986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9000"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ru-RU" b="1" strike="noStrike" spc="-1" dirty="0">
                <a:solidFill>
                  <a:schemeClr val="bg1"/>
                </a:solidFill>
                <a:latin typeface="+mn-lt"/>
                <a:ea typeface="Arial"/>
              </a:rPr>
              <a:t>Пересдача ЕГЭ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idx="4294967295"/>
          </p:nvPr>
        </p:nvSpPr>
        <p:spPr>
          <a:xfrm>
            <a:off x="-180" y="1285340"/>
            <a:ext cx="12191760" cy="5870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endParaRPr lang="en-US" sz="3200" b="0" strike="noStrike" spc="-1" dirty="0" smtClean="0">
              <a:solidFill>
                <a:srgbClr val="000000"/>
              </a:solidFill>
              <a:latin typeface="Times New Roman"/>
              <a:ea typeface="Arial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000" b="0" strike="noStrike" spc="-1" dirty="0" smtClean="0">
                <a:solidFill>
                  <a:srgbClr val="000000"/>
                </a:solidFill>
                <a:latin typeface="Times New Roman"/>
                <a:ea typeface="Arial"/>
              </a:rPr>
              <a:t>Выпускник </a:t>
            </a:r>
            <a:r>
              <a:rPr lang="ru-RU" sz="30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вправе </a:t>
            </a: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пересдать ОДИН раз</a:t>
            </a:r>
            <a:r>
              <a:rPr lang="ru-RU" sz="30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 ЕГЭ </a:t>
            </a: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по ОДНОМУ учебному предмету.</a:t>
            </a:r>
            <a:endParaRPr lang="ru-RU" sz="30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Предыдущий результат ЕГЭ</a:t>
            </a:r>
            <a:r>
              <a:rPr lang="ru-RU" sz="30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 по пересдаваемому учебному предмету, полученный участником ГИА в текущем году, </a:t>
            </a: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АННУЛИРУЕТСЯ</a:t>
            </a:r>
            <a:r>
              <a:rPr lang="ru-RU" sz="30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.</a:t>
            </a:r>
            <a:endParaRPr lang="ru-RU" sz="30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0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Если обучающийся не сдал экзамен в основной период и в резервный день, то в дополнительные дни (3 и 4 июля) он пересдать его может.</a:t>
            </a:r>
            <a:endParaRPr lang="ru-RU" sz="30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Заявление</a:t>
            </a:r>
            <a:r>
              <a:rPr lang="ru-RU" sz="30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 на пересдачу обучающиеся подают в ту образовательную организацию, в которой учатся, </a:t>
            </a: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не ранее шести рабочих дней и не позднее двух рабочих дней до дня экзамена</a:t>
            </a:r>
            <a:r>
              <a:rPr lang="ru-RU" sz="30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, пересдаваемого в дополнительный день.</a:t>
            </a:r>
            <a:endParaRPr lang="ru-RU" sz="30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653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en-US" b="1" strike="noStrike" spc="-1" dirty="0">
                <a:solidFill>
                  <a:schemeClr val="bg1"/>
                </a:solidFill>
                <a:latin typeface="+mn-lt"/>
                <a:ea typeface="Arial"/>
              </a:rPr>
              <a:t>https://gymnasium441.ru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8" name="Объект 3"/>
          <p:cNvPicPr/>
          <p:nvPr/>
        </p:nvPicPr>
        <p:blipFill>
          <a:blip r:embed="rId2"/>
          <a:stretch/>
        </p:blipFill>
        <p:spPr>
          <a:xfrm>
            <a:off x="0" y="1851840"/>
            <a:ext cx="12193560" cy="450828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81507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en-US" b="1" strike="noStrike" spc="-1" dirty="0">
                <a:solidFill>
                  <a:schemeClr val="bg1"/>
                </a:solidFill>
                <a:latin typeface="+mn-lt"/>
                <a:ea typeface="Arial"/>
              </a:rPr>
              <a:t>https://www.ege.spb.ru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idx="4294967295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Calibri"/>
              <a:ea typeface="Arial"/>
            </a:endParaRPr>
          </a:p>
        </p:txBody>
      </p:sp>
      <p:pic>
        <p:nvPicPr>
          <p:cNvPr id="61" name="Рисунок 3"/>
          <p:cNvPicPr/>
          <p:nvPr/>
        </p:nvPicPr>
        <p:blipFill>
          <a:blip r:embed="rId2"/>
          <a:stretch/>
        </p:blipFill>
        <p:spPr>
          <a:xfrm>
            <a:off x="-26280" y="1825560"/>
            <a:ext cx="12243960" cy="42678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3169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en-US" b="1" strike="noStrike" spc="-1" dirty="0">
                <a:solidFill>
                  <a:schemeClr val="bg1"/>
                </a:solidFill>
                <a:latin typeface="+mn-lt"/>
                <a:ea typeface="Arial"/>
              </a:rPr>
              <a:t>https://fipi.ru/navigator-podgotovki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3" name="Объект 5"/>
          <p:cNvPicPr/>
          <p:nvPr/>
        </p:nvPicPr>
        <p:blipFill>
          <a:blip r:embed="rId2"/>
          <a:stretch/>
        </p:blipFill>
        <p:spPr>
          <a:xfrm>
            <a:off x="1131840" y="1690560"/>
            <a:ext cx="8067240" cy="2676240"/>
          </a:xfrm>
          <a:prstGeom prst="rect">
            <a:avLst/>
          </a:prstGeom>
          <a:ln w="0">
            <a:noFill/>
          </a:ln>
        </p:spPr>
      </p:pic>
      <p:pic>
        <p:nvPicPr>
          <p:cNvPr id="64" name="Рисунок 6"/>
          <p:cNvPicPr/>
          <p:nvPr/>
        </p:nvPicPr>
        <p:blipFill>
          <a:blip r:embed="rId3"/>
          <a:srcRect t="9635" b="25930"/>
          <a:stretch/>
        </p:blipFill>
        <p:spPr>
          <a:xfrm>
            <a:off x="1453680" y="3603240"/>
            <a:ext cx="8405280" cy="30294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24392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 idx="4294967295"/>
          </p:nvPr>
        </p:nvSpPr>
        <p:spPr>
          <a:xfrm>
            <a:off x="821160" y="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ru-RU" sz="4400" b="1" strike="noStrike" spc="-1" dirty="0">
                <a:solidFill>
                  <a:schemeClr val="bg1"/>
                </a:solidFill>
                <a:latin typeface="+mn-lt"/>
                <a:ea typeface="Arial"/>
              </a:rPr>
              <a:t>Профильные 10 классы Гимназии </a:t>
            </a:r>
            <a:r>
              <a:rPr sz="4400" dirty="0">
                <a:solidFill>
                  <a:schemeClr val="bg1"/>
                </a:solidFill>
                <a:latin typeface="+mn-lt"/>
              </a:rPr>
              <a:t/>
            </a:r>
            <a:br>
              <a:rPr sz="4400" dirty="0">
                <a:solidFill>
                  <a:schemeClr val="bg1"/>
                </a:solidFill>
                <a:latin typeface="+mn-lt"/>
              </a:rPr>
            </a:br>
            <a:r>
              <a:rPr lang="ru-RU" sz="4400" b="1" strike="noStrike" spc="-1" dirty="0">
                <a:solidFill>
                  <a:schemeClr val="bg1"/>
                </a:solidFill>
                <a:latin typeface="+mn-lt"/>
                <a:ea typeface="Arial"/>
              </a:rPr>
              <a:t>в 2025-2026 </a:t>
            </a:r>
            <a:r>
              <a:rPr lang="ru-RU" sz="4400" b="1" strike="noStrike" spc="-1" dirty="0" smtClean="0">
                <a:solidFill>
                  <a:schemeClr val="bg1"/>
                </a:solidFill>
                <a:latin typeface="+mn-lt"/>
                <a:ea typeface="Arial"/>
              </a:rPr>
              <a:t>году</a:t>
            </a:r>
            <a:endParaRPr lang="ru-RU" sz="4400" b="0" strike="noStrike" spc="-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66" name="Объект 8"/>
          <p:cNvGraphicFramePr/>
          <p:nvPr>
            <p:extLst>
              <p:ext uri="{D42A27DB-BD31-4B8C-83A1-F6EECF244321}">
                <p14:modId xmlns:p14="http://schemas.microsoft.com/office/powerpoint/2010/main" val="4072225356"/>
              </p:ext>
            </p:extLst>
          </p:nvPr>
        </p:nvGraphicFramePr>
        <p:xfrm>
          <a:off x="0" y="1651519"/>
          <a:ext cx="12260424" cy="5227320"/>
        </p:xfrm>
        <a:graphic>
          <a:graphicData uri="http://schemas.openxmlformats.org/drawingml/2006/table">
            <a:tbl>
              <a:tblPr/>
              <a:tblGrid>
                <a:gridCol w="3047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7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7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17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213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10 </a:t>
                      </a:r>
                      <a:r>
                        <a:rPr lang="ru-RU" sz="28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А</a:t>
                      </a:r>
                      <a:endParaRPr lang="ru-RU" sz="2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10 </a:t>
                      </a:r>
                      <a:r>
                        <a:rPr lang="ru-RU" sz="28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Б</a:t>
                      </a:r>
                      <a:endParaRPr lang="ru-RU" sz="2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91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технологический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(инженерный)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Информационно-технологический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Естественно-научный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Гуманитарный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85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0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На </a:t>
                      </a:r>
                      <a:r>
                        <a:rPr lang="ru-RU" sz="2700" b="1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углубленном уровне </a:t>
                      </a:r>
                      <a:r>
                        <a:rPr lang="ru-RU" sz="2700" b="0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изучаются предметы </a:t>
                      </a:r>
                      <a:r>
                        <a:rPr lang="ru-RU" sz="2700" b="1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«Алгебра и начала математического анализа», «Геометрия», «Физика»</a:t>
                      </a:r>
                      <a:endParaRPr lang="ru-RU" sz="27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На </a:t>
                      </a: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углубленном уровне </a:t>
                      </a:r>
                      <a:r>
                        <a:rPr lang="ru-RU" sz="27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изучаются предметы </a:t>
                      </a: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«Алгебра и начала математического анализа», «Геометрия», «Информатика»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На </a:t>
                      </a: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углубленном уровне </a:t>
                      </a:r>
                      <a:r>
                        <a:rPr lang="ru-RU" sz="27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изучаются предметы </a:t>
                      </a: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«Химия», «Биология»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На </a:t>
                      </a: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углубленном уровне </a:t>
                      </a:r>
                      <a:r>
                        <a:rPr lang="ru-RU" sz="27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изучаются предметы </a:t>
                      </a: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«Иностранный язык» (английский</a:t>
                      </a:r>
                      <a:r>
                        <a:rPr lang="ru-RU" sz="27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),</a:t>
                      </a:r>
                      <a:endParaRPr lang="en-US" sz="2700" b="1" strike="noStrike" spc="-1" dirty="0" smtClean="0">
                        <a:solidFill>
                          <a:srgbClr val="000000"/>
                        </a:solidFill>
                        <a:latin typeface="Times New Roman"/>
                        <a:ea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7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«</a:t>
                      </a:r>
                      <a:r>
                        <a:rPr lang="ru-RU" sz="27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Обществознание»</a:t>
                      </a:r>
                      <a:endParaRPr lang="ru-RU" sz="27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56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184" y="678597"/>
            <a:ext cx="11430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cs typeface="Times New Roman" panose="02020603050405020304" pitchFamily="18" charset="0"/>
              </a:rPr>
              <a:t>Повестка дня</a:t>
            </a:r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Окончание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учебного года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Ремонтные работы в летний период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Обеспечение учебниками на </a:t>
            </a:r>
            <a:r>
              <a:rPr lang="ru-RU" sz="2800" dirty="0" smtClean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2025-2026 </a:t>
            </a:r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учебный год</a:t>
            </a:r>
          </a:p>
          <a:p>
            <a:pPr marL="285750" indent="-285750"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Особенности окончания учебного года</a:t>
            </a:r>
          </a:p>
          <a:p>
            <a:pPr marL="285750" indent="-285750"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Информация по ГИА </a:t>
            </a:r>
            <a:r>
              <a:rPr lang="ru-RU" sz="2800" dirty="0" smtClean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2025</a:t>
            </a:r>
            <a:endParaRPr lang="ru-RU" sz="28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Мероприятия в мае</a:t>
            </a:r>
          </a:p>
          <a:p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- Правила поведения в ОУ и безопасности, внешний вид   обучающихся</a:t>
            </a:r>
          </a:p>
          <a:p>
            <a:pPr marL="285750" indent="-285750"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Итоги работы </a:t>
            </a:r>
            <a:r>
              <a:rPr lang="ru-RU" sz="2800" dirty="0" err="1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Кванториума</a:t>
            </a:r>
            <a:endParaRPr lang="ru-RU" sz="28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8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Летняя практика в 10 классах</a:t>
            </a:r>
          </a:p>
        </p:txBody>
      </p:sp>
    </p:spTree>
    <p:extLst>
      <p:ext uri="{BB962C8B-B14F-4D97-AF65-F5344CB8AC3E}">
        <p14:creationId xmlns:p14="http://schemas.microsoft.com/office/powerpoint/2010/main" val="4160710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 idx="4294967295"/>
          </p:nvPr>
        </p:nvSpPr>
        <p:spPr>
          <a:xfrm>
            <a:off x="838080" y="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ru-RU" b="1" strike="noStrike" spc="-1" dirty="0">
                <a:solidFill>
                  <a:schemeClr val="bg1"/>
                </a:solidFill>
                <a:latin typeface="+mn-lt"/>
                <a:ea typeface="Arial"/>
              </a:rPr>
              <a:t>Прием в 10-ые классы</a:t>
            </a:r>
            <a:endParaRPr lang="ru-RU" b="0" strike="noStrike" spc="-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idx="4294967295"/>
          </p:nvPr>
        </p:nvSpPr>
        <p:spPr>
          <a:xfrm>
            <a:off x="398520" y="1140840"/>
            <a:ext cx="11470320" cy="5477040"/>
          </a:xfrm>
          <a:prstGeom prst="rect">
            <a:avLst/>
          </a:prstGeom>
          <a:noFill/>
          <a:ln w="0">
            <a:noFill/>
          </a:ln>
        </p:spPr>
        <p:txBody>
          <a:bodyPr numCol="1" spcCol="0" anchor="t">
            <a:normAutofit fontScale="93000"/>
          </a:bodyPr>
          <a:lstStyle/>
          <a:p>
            <a:pPr marL="223560" indent="-2235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endParaRPr lang="en-US" sz="3600" b="1" strike="noStrike" spc="-1" dirty="0" smtClean="0">
              <a:solidFill>
                <a:srgbClr val="000000"/>
              </a:solidFill>
              <a:latin typeface="Times New Roman"/>
              <a:ea typeface="Arial"/>
            </a:endParaRPr>
          </a:p>
          <a:p>
            <a:pPr marL="223560" indent="-2235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600" b="1" strike="noStrike" spc="-1" dirty="0" smtClean="0">
                <a:solidFill>
                  <a:srgbClr val="000000"/>
                </a:solidFill>
                <a:latin typeface="Times New Roman"/>
                <a:ea typeface="Arial"/>
              </a:rPr>
              <a:t>Приём</a:t>
            </a:r>
            <a:r>
              <a:rPr lang="ru-RU" sz="3600" b="0" strike="noStrike" spc="-1" dirty="0" smtClean="0">
                <a:solidFill>
                  <a:srgbClr val="000000"/>
                </a:solidFill>
                <a:latin typeface="Times New Roman"/>
                <a:ea typeface="Arial"/>
              </a:rPr>
              <a:t> </a:t>
            </a:r>
            <a:r>
              <a:rPr lang="ru-RU" sz="36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обучающихся в 10 профильные классы </a:t>
            </a: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начинается после выдачи аттестатов </a:t>
            </a:r>
            <a:r>
              <a:rPr lang="ru-RU" sz="36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об основном общем образовании. </a:t>
            </a:r>
            <a:endParaRPr lang="ru-RU" sz="3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3560" indent="-2235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Наполняемость 10 классов </a:t>
            </a:r>
            <a:r>
              <a:rPr lang="ru-RU" sz="36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устанавливается </a:t>
            </a:r>
            <a:r>
              <a:rPr lang="ru-RU" sz="3600" b="1" strike="noStrike" spc="-1" dirty="0" smtClean="0">
                <a:solidFill>
                  <a:srgbClr val="000000"/>
                </a:solidFill>
                <a:latin typeface="Times New Roman"/>
                <a:ea typeface="Arial"/>
              </a:rPr>
              <a:t>- 25 </a:t>
            </a: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человек.</a:t>
            </a:r>
            <a:endParaRPr lang="ru-RU" sz="3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3560" indent="-2235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6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10 классы комплектуются из обучающихся гимназии и обучающихся других ОУ при положительных результатах Основного Государственного Экзамена, </a:t>
            </a: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среднего балла аттестата от «3,9»</a:t>
            </a:r>
            <a:r>
              <a:rPr lang="ru-RU" sz="36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, при наличии свободных мест в классах </a:t>
            </a: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(при подсчете не учитываются оценки по музыке, ИЗО, труду (технологии), физической культуре)</a:t>
            </a:r>
            <a:r>
              <a:rPr lang="ru-RU" sz="3600" b="0" strike="noStrike" spc="-1" dirty="0">
                <a:solidFill>
                  <a:srgbClr val="000000"/>
                </a:solidFill>
                <a:latin typeface="Times New Roman"/>
                <a:ea typeface="Arial"/>
              </a:rPr>
              <a:t>.</a:t>
            </a:r>
            <a:endParaRPr lang="ru-RU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118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44" dirty="0">
                <a:solidFill>
                  <a:srgbClr val="FFFFFF"/>
                </a:solidFill>
                <a:ea typeface="Calibri"/>
              </a:rPr>
              <a:t>ВЫЕЗДЫ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602" y="2052734"/>
            <a:ext cx="575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spc="58" dirty="0">
                <a:solidFill>
                  <a:srgbClr val="000000"/>
                </a:solidFill>
                <a:latin typeface="Microsoft Sans Serif"/>
                <a:ea typeface="Arial"/>
              </a:rPr>
              <a:t>Запланировать </a:t>
            </a:r>
            <a:r>
              <a:rPr lang="ru-RU" sz="2800" spc="58" dirty="0" smtClean="0">
                <a:solidFill>
                  <a:srgbClr val="000000"/>
                </a:solidFill>
                <a:latin typeface="Microsoft Sans Serif"/>
                <a:ea typeface="Arial"/>
              </a:rPr>
              <a:t>к началу учебного года</a:t>
            </a:r>
            <a:endParaRPr lang="ru-RU" sz="2800" spc="-1" dirty="0">
              <a:solidFill>
                <a:srgbClr val="000000"/>
              </a:solidFill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402" y="1886116"/>
            <a:ext cx="6098598" cy="404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965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8" t="11700" b="23647"/>
          <a:stretch/>
        </p:blipFill>
        <p:spPr>
          <a:xfrm>
            <a:off x="8817429" y="4412951"/>
            <a:ext cx="3374571" cy="23517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69737" y="725069"/>
            <a:ext cx="6835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44" dirty="0">
                <a:solidFill>
                  <a:schemeClr val="lt1"/>
                </a:solidFill>
                <a:ea typeface="Calibri"/>
              </a:rPr>
              <a:t>ОПОЗДАНИЯ, ПРОПУСКИ</a:t>
            </a:r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2372" y="4929006"/>
            <a:ext cx="423921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dirty="0"/>
              <a:t>  </a:t>
            </a:r>
            <a:r>
              <a:rPr lang="ru-RU" sz="2800" dirty="0"/>
              <a:t>5а, 6в </a:t>
            </a:r>
            <a:r>
              <a:rPr lang="ru-RU" dirty="0"/>
              <a:t>- </a:t>
            </a:r>
            <a:r>
              <a:rPr lang="ru-RU" sz="2800" dirty="0"/>
              <a:t>без</a:t>
            </a:r>
            <a:r>
              <a:rPr lang="ru-RU" dirty="0"/>
              <a:t> </a:t>
            </a:r>
            <a:r>
              <a:rPr lang="ru-RU" sz="2800" dirty="0" smtClean="0"/>
              <a:t>нарушений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/>
              <a:t> 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7057" y="2630040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/>
              <a:t>Больше всего опозданий по параллелям</a:t>
            </a:r>
            <a:r>
              <a:rPr lang="ru-RU" sz="2800" dirty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  5-ые классы: 5в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  6-ые классы: 6а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  7-ые классы: 7г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  8-ые классы: 8г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  9-ые классы: 9в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  10-ые классы: 10а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  11-ые классы: 11б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02357" y="1609373"/>
            <a:ext cx="7924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Статистика по опозданиям за 4 четверть (более 3х раз) для публикации в ВК: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13532" r="14924" b="18143"/>
          <a:stretch/>
        </p:blipFill>
        <p:spPr>
          <a:xfrm>
            <a:off x="278203" y="1675933"/>
            <a:ext cx="4083379" cy="319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26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МЕРОПРИЯТИЯ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224" y="1623526"/>
            <a:ext cx="11818776" cy="4498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 мая – 10.00-16.00 – на спортплощадке гимназии - районный этап ГТО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 мая (понедельник) - Ассамблеи награждений: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урок – для 2-3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классов                         2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урок – для 1-х классов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 мая 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12.40-13.25 –рисунки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асфальте «Миру – мир!» -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1-4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классов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 мая (вторник) – Ассамблеи награждений: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урок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–5-6 классы           6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урок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–7-х классы             7 урок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10-х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классы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 мая – 10.00-12.00 - Ассамблея 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награждений - 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4-е классы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22 мая –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14.30-15.15 - уборка «зон забот» </a:t>
            </a:r>
          </a:p>
        </p:txBody>
      </p:sp>
    </p:spTree>
    <p:extLst>
      <p:ext uri="{BB962C8B-B14F-4D97-AF65-F5344CB8AC3E}">
        <p14:creationId xmlns:p14="http://schemas.microsoft.com/office/powerpoint/2010/main" val="19002720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БЕЗОПАСНЫЕ КАНИКУЛЫ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30629" y="1576873"/>
            <a:ext cx="12061371" cy="5075853"/>
          </a:xfrm>
        </p:spPr>
        <p:txBody>
          <a:bodyPr/>
          <a:lstStyle/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endParaRPr lang="ru-RU" b="1" dirty="0" smtClean="0">
              <a:solidFill>
                <a:srgbClr val="0F2C68"/>
              </a:solidFill>
              <a:highlight>
                <a:scrgbClr r="0" g="0" b="0">
                  <a:alpha val="0"/>
                </a:scrgbClr>
              </a:highlight>
              <a:latin typeface="+mn-lt"/>
              <a:ea typeface="Tahoma" pitchFamily="2"/>
              <a:cs typeface="Noto Sans Devanagari" pitchFamily="2"/>
            </a:endParaRP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endParaRPr lang="ru-RU" sz="2000" b="1" dirty="0">
              <a:solidFill>
                <a:srgbClr val="0F2C68"/>
              </a:solidFill>
              <a:highlight>
                <a:scrgbClr r="0" g="0" b="0">
                  <a:alpha val="0"/>
                </a:scrgbClr>
              </a:highlight>
              <a:latin typeface="Calibri" pitchFamily="34"/>
              <a:ea typeface="Tahoma" pitchFamily="2"/>
              <a:cs typeface="Noto Sans Devanagari" pitchFamily="2"/>
            </a:endParaRP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endParaRPr lang="ru-RU" sz="2000" b="1" dirty="0" smtClean="0">
              <a:solidFill>
                <a:srgbClr val="0F2C68"/>
              </a:solidFill>
              <a:highlight>
                <a:scrgbClr r="0" g="0" b="0">
                  <a:alpha val="0"/>
                </a:scrgbClr>
              </a:highlight>
              <a:latin typeface="Calibri" pitchFamily="34"/>
              <a:ea typeface="Tahoma" pitchFamily="2"/>
              <a:cs typeface="Noto Sans Devanagari" pitchFamily="2"/>
            </a:endParaRP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r>
              <a:rPr lang="ru-RU" sz="2000" b="1" dirty="0" smtClean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Беседы</a:t>
            </a:r>
            <a:endParaRPr lang="ru-RU" sz="2000" b="1" dirty="0">
              <a:solidFill>
                <a:srgbClr val="0F2C68"/>
              </a:solidFill>
              <a:highlight>
                <a:scrgbClr r="0" g="0" b="0">
                  <a:alpha val="0"/>
                </a:scrgbClr>
              </a:highlight>
              <a:latin typeface="Calibri" pitchFamily="34"/>
              <a:ea typeface="Tahoma" pitchFamily="2"/>
              <a:cs typeface="Noto Sans Devanagari" pitchFamily="2"/>
            </a:endParaRP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о  здоровом образе жизни, профилактике заражения инфекционными заболеваниями;</a:t>
            </a: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 sz="1800"/>
            </a:pPr>
            <a:r>
              <a:rPr lang="ru-RU" sz="2000" b="1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о безопасном поведении </a:t>
            </a: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r>
              <a:rPr lang="ru-RU" sz="2000" b="1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- </a:t>
            </a: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на территории гимназии,</a:t>
            </a: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Tx/>
              <a:buChar char="-"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в транспортных средствах, общественных местах,</a:t>
            </a: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Tx/>
              <a:buChar char="-"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у водоёмов, в лесу, </a:t>
            </a: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Tx/>
              <a:buChar char="-"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в районах железных дорог;</a:t>
            </a: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О недопущении немедицинского потребления наркотических средств и психотропных веществ;</a:t>
            </a: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О правилах личной и общественной безопасности при возникновении террористической угрозы и при обнаружении подозрительных предметов;</a:t>
            </a:r>
          </a:p>
          <a:p>
            <a:pPr marL="285750" lvl="0" indent="-285750" hangingPunc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О безопасном поведении в сети Интернет.</a:t>
            </a: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r>
              <a:rPr lang="ru-RU" sz="2000" b="1" dirty="0" smtClean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Необходимо</a:t>
            </a:r>
            <a:endParaRPr lang="ru-RU" sz="2000" b="1" dirty="0">
              <a:solidFill>
                <a:srgbClr val="0F2C68"/>
              </a:solidFill>
              <a:highlight>
                <a:scrgbClr r="0" g="0" b="0">
                  <a:alpha val="0"/>
                </a:scrgbClr>
              </a:highlight>
              <a:latin typeface="Calibri" pitchFamily="34"/>
              <a:ea typeface="Tahoma" pitchFamily="2"/>
              <a:cs typeface="Noto Sans Devanagari" pitchFamily="2"/>
            </a:endParaRP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- ограничивать доступ детей к информации, причиняющей вред их здоровью, нравственному и духовному развитию.</a:t>
            </a: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r>
              <a:rPr lang="ru-RU" sz="2000" u="sng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- КОНТРОЛИРОВАТЬ МЕСТОПРЕБЫВАНИЕ И ВРЕМЯПРЕПРОВОЖДЕНИЕ ДЕТЕЙ!</a:t>
            </a:r>
          </a:p>
          <a:p>
            <a:pPr marL="0" lvl="0" indent="0" hangingPunct="0">
              <a:lnSpc>
                <a:spcPct val="100000"/>
              </a:lnSpc>
              <a:spcBef>
                <a:spcPts val="0"/>
              </a:spcBef>
              <a:buNone/>
              <a:defRPr sz="1800"/>
            </a:pPr>
            <a:r>
              <a:rPr lang="ru-RU" sz="2000" b="1" dirty="0" smtClean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Недопустимо</a:t>
            </a:r>
            <a:r>
              <a:rPr lang="ru-RU" sz="2000" dirty="0" smtClean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 </a:t>
            </a:r>
            <a:r>
              <a:rPr lang="ru-RU" sz="2000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участие детей и подростков в протестных акциях, публичных мероприятиях деструктивного характера</a:t>
            </a:r>
            <a:r>
              <a:rPr lang="ru-RU" dirty="0">
                <a:solidFill>
                  <a:srgbClr val="0F2C68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Tahoma" pitchFamily="2"/>
                <a:cs typeface="Noto Sans Devanagari" pitchFamily="2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711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51722" y="110776"/>
            <a:ext cx="102450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FF"/>
                </a:solidFill>
              </a:rPr>
              <a:t>Введение школьной формы осуществляется в соответствии с Федеральным законом от 29.12.2012 № 273-ФЗ «Об образовании в Российской Федерации», Уставом гимназии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571" y="1688841"/>
            <a:ext cx="1149531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u="sng" spc="-1" dirty="0">
                <a:solidFill>
                  <a:srgbClr val="000000"/>
                </a:solidFill>
                <a:latin typeface="Times New Roman"/>
              </a:rPr>
              <a:t>Требования к внешнему виду обучающихся утверждены и прописаны положением «О школьной форме и внешнем виде обучающихся образовательного учреждения» </a:t>
            </a:r>
            <a:endParaRPr lang="ru-RU" sz="2800" u="sng" spc="-1" dirty="0" smtClean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2800" u="sng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2800" spc="-1" dirty="0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en-US" sz="2800" u="sng" spc="-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https</a:t>
            </a:r>
            <a:r>
              <a:rPr lang="en-US" sz="2800" u="sng" spc="-1" dirty="0">
                <a:solidFill>
                  <a:schemeClr val="accent1">
                    <a:lumMod val="75000"/>
                  </a:schemeClr>
                </a:solidFill>
                <a:latin typeface="Calibri"/>
              </a:rPr>
              <a:t>://gymnasium441.ru/vospitatelnaya-deyatelnost/normativnye-dokumenty</a:t>
            </a:r>
            <a:endParaRPr lang="ru-RU" sz="2800" spc="-1" dirty="0">
              <a:solidFill>
                <a:schemeClr val="accent1">
                  <a:lumMod val="75000"/>
                </a:schemeClr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endParaRPr lang="ru-RU" sz="2800" spc="-1" dirty="0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2800" spc="-1" dirty="0">
                <a:solidFill>
                  <a:srgbClr val="FF0000"/>
                </a:solidFill>
                <a:latin typeface="Times New Roman"/>
              </a:rPr>
              <a:t>Внешний вид и одежда обучающихся должны соответствовать общепринятым нормам делового стиля, исключать вызывающие детали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362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49" y="2337318"/>
            <a:ext cx="3128088" cy="41707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596" y="1777999"/>
            <a:ext cx="2733341" cy="40987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9583" y="1619050"/>
            <a:ext cx="8884417" cy="2094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- </a:t>
            </a:r>
            <a:r>
              <a:rPr lang="en-US" sz="3200" dirty="0" smtClean="0"/>
              <a:t>«</a:t>
            </a:r>
            <a:r>
              <a:rPr lang="en-US" sz="3200" dirty="0"/>
              <a:t>SILVER SPOON</a:t>
            </a:r>
            <a:r>
              <a:rPr lang="en-US" sz="3200" dirty="0" smtClean="0"/>
              <a:t>»</a:t>
            </a:r>
            <a:r>
              <a:rPr lang="ru-RU" sz="3200" dirty="0" smtClean="0"/>
              <a:t> </a:t>
            </a:r>
            <a:r>
              <a:rPr lang="ru-RU" sz="3200" dirty="0"/>
              <a:t>- ТРК «</a:t>
            </a:r>
            <a:r>
              <a:rPr lang="ru-RU" sz="3200" b="1" dirty="0"/>
              <a:t>Питер</a:t>
            </a:r>
            <a:r>
              <a:rPr lang="ru-RU" sz="3200" dirty="0"/>
              <a:t> </a:t>
            </a:r>
            <a:r>
              <a:rPr lang="ru-RU" sz="3200" b="1" dirty="0"/>
              <a:t>Радуга</a:t>
            </a:r>
            <a:r>
              <a:rPr lang="ru-RU" sz="3200" dirty="0"/>
              <a:t>» </a:t>
            </a:r>
            <a:r>
              <a:rPr lang="ru-RU" sz="3200" dirty="0" smtClean="0"/>
              <a:t>пр-т </a:t>
            </a:r>
            <a:r>
              <a:rPr lang="ru-RU" sz="3200" dirty="0"/>
              <a:t>Космонавтов, </a:t>
            </a:r>
            <a:r>
              <a:rPr lang="ru-RU" sz="3200" dirty="0" smtClean="0"/>
              <a:t>14</a:t>
            </a:r>
          </a:p>
          <a:p>
            <a:r>
              <a:rPr lang="ru-RU" sz="3200" dirty="0" smtClean="0"/>
              <a:t>- </a:t>
            </a:r>
            <a:r>
              <a:rPr lang="en-US" sz="3200" dirty="0" err="1" smtClean="0"/>
              <a:t>SkyLake</a:t>
            </a:r>
            <a:r>
              <a:rPr lang="en-US" sz="3200" dirty="0" smtClean="0"/>
              <a:t> – </a:t>
            </a:r>
            <a:r>
              <a:rPr lang="ru-RU" sz="3200" dirty="0" err="1" smtClean="0"/>
              <a:t>Загребский</a:t>
            </a:r>
            <a:r>
              <a:rPr lang="ru-RU" sz="3200" dirty="0" smtClean="0"/>
              <a:t> </a:t>
            </a:r>
            <a:r>
              <a:rPr lang="ru-RU" sz="3200" dirty="0"/>
              <a:t>бул., </a:t>
            </a:r>
            <a:r>
              <a:rPr lang="ru-RU" sz="3200" dirty="0" smtClean="0"/>
              <a:t>9(</a:t>
            </a:r>
            <a:r>
              <a:rPr lang="en-US" sz="3200" dirty="0" err="1" smtClean="0"/>
              <a:t>Ozon</a:t>
            </a:r>
            <a:r>
              <a:rPr lang="en-US" sz="3200" dirty="0" smtClean="0"/>
              <a:t>)</a:t>
            </a:r>
            <a:endParaRPr lang="ru-RU" sz="3200" dirty="0"/>
          </a:p>
          <a:p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080727" y="377186"/>
            <a:ext cx="8416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ШКОЛЬНАЯ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ФОРМА</a:t>
            </a:r>
            <a:endParaRPr lang="ru-RU" sz="4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132" y="3137842"/>
            <a:ext cx="2286000" cy="34259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6274" y="3174364"/>
            <a:ext cx="2391858" cy="35806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17" y="3266699"/>
            <a:ext cx="2546965" cy="339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175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838080" y="160199"/>
            <a:ext cx="10515240" cy="1785141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b="1" dirty="0">
                <a:latin typeface="+mn-lt"/>
              </a:rPr>
              <a:t/>
            </a:r>
            <a:br>
              <a:rPr b="1" dirty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strike="noStrike" spc="-1" dirty="0" smtClean="0">
                <a:solidFill>
                  <a:schemeClr val="lt1"/>
                </a:solidFill>
                <a:latin typeface="+mn-lt"/>
                <a:ea typeface="Calibri"/>
              </a:rPr>
              <a:t>СПОРТИВНОЕ НАПРАВЛЕНИЕ</a:t>
            </a:r>
            <a:r>
              <a:rPr b="1" dirty="0">
                <a:latin typeface="+mn-lt"/>
              </a:rPr>
              <a:t/>
            </a:r>
            <a:br>
              <a:rPr b="1" dirty="0">
                <a:latin typeface="+mn-lt"/>
              </a:rPr>
            </a:br>
            <a:r>
              <a:rPr b="1" dirty="0">
                <a:latin typeface="+mn-lt"/>
              </a:rPr>
              <a:t/>
            </a:r>
            <a:br>
              <a:rPr b="1" dirty="0">
                <a:latin typeface="+mn-lt"/>
              </a:rPr>
            </a:br>
            <a:endParaRPr lang="ru-RU" b="1" strike="noStrike" spc="-1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1" name="Рисунок 5"/>
          <p:cNvPicPr/>
          <p:nvPr/>
        </p:nvPicPr>
        <p:blipFill>
          <a:blip r:embed="rId2"/>
          <a:stretch/>
        </p:blipFill>
        <p:spPr>
          <a:xfrm>
            <a:off x="838080" y="3932765"/>
            <a:ext cx="3931144" cy="2533108"/>
          </a:xfrm>
          <a:prstGeom prst="rect">
            <a:avLst/>
          </a:prstGeom>
          <a:ln w="0">
            <a:noFill/>
          </a:ln>
        </p:spPr>
      </p:pic>
      <p:pic>
        <p:nvPicPr>
          <p:cNvPr id="82" name="Рисунок 6"/>
          <p:cNvPicPr/>
          <p:nvPr/>
        </p:nvPicPr>
        <p:blipFill>
          <a:blip r:embed="rId3"/>
          <a:stretch/>
        </p:blipFill>
        <p:spPr>
          <a:xfrm>
            <a:off x="6840099" y="3900054"/>
            <a:ext cx="3546720" cy="2565819"/>
          </a:xfrm>
          <a:prstGeom prst="rect">
            <a:avLst/>
          </a:prstGeom>
          <a:ln w="0">
            <a:noFill/>
          </a:ln>
        </p:spPr>
      </p:pic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334282" y="1554936"/>
            <a:ext cx="11280240" cy="2242624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   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2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     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В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период 2024-2025 учебного года в ОДОД успешно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обучались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120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школьников в кружках физкультурно-спортивной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направленности. 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		   За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весь учебный год ребята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завоевали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48 призовых наград,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24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из которых стали победителями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Соревнований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.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Писарев 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Елисей серебряный медалист Первенства мира по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фехтованию 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в г. </a:t>
            </a:r>
            <a:r>
              <a:rPr lang="ru-RU" sz="2400" spc="-1" dirty="0" err="1">
                <a:solidFill>
                  <a:srgbClr val="002060"/>
                </a:solidFill>
                <a:latin typeface="Times New Roman"/>
                <a:ea typeface="Calibri"/>
              </a:rPr>
              <a:t>Уси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,  Китай</a:t>
            </a:r>
            <a:endParaRPr lang="ru-RU" sz="2200" b="0" strike="noStrike" spc="-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2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		</a:t>
            </a: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endParaRPr lang="ru-RU" sz="2200" spc="-1" dirty="0">
              <a:solidFill>
                <a:srgbClr val="002060"/>
              </a:solidFill>
              <a:latin typeface="Times New Roman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endParaRPr lang="ru-RU" sz="2200" b="0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endParaRPr lang="ru-RU" sz="2200" spc="-1" dirty="0">
              <a:solidFill>
                <a:srgbClr val="002060"/>
              </a:solidFill>
              <a:latin typeface="Times New Roman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endParaRPr lang="ru-RU" sz="2200" b="0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endParaRPr lang="ru-RU" sz="2200" spc="-1" dirty="0">
              <a:solidFill>
                <a:srgbClr val="002060"/>
              </a:solidFill>
              <a:latin typeface="Times New Roman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100000"/>
              </a:lnSpc>
              <a:buNone/>
              <a:tabLst>
                <a:tab pos="0" algn="l"/>
              </a:tabLst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796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883453" y="331185"/>
            <a:ext cx="2732536" cy="3707415"/>
            <a:chOff x="0" y="0"/>
            <a:chExt cx="1079520" cy="136159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79520" cy="1361591"/>
            </a:xfrm>
            <a:custGeom>
              <a:avLst/>
              <a:gdLst/>
              <a:ahLst/>
              <a:cxnLst/>
              <a:rect l="l" t="t" r="r" b="b"/>
              <a:pathLst>
                <a:path w="1079520" h="1361591">
                  <a:moveTo>
                    <a:pt x="35888" y="0"/>
                  </a:moveTo>
                  <a:lnTo>
                    <a:pt x="1043633" y="0"/>
                  </a:lnTo>
                  <a:cubicBezTo>
                    <a:pt x="1063453" y="0"/>
                    <a:pt x="1079520" y="16067"/>
                    <a:pt x="1079520" y="35888"/>
                  </a:cubicBezTo>
                  <a:lnTo>
                    <a:pt x="1079520" y="1325703"/>
                  </a:lnTo>
                  <a:cubicBezTo>
                    <a:pt x="1079520" y="1345523"/>
                    <a:pt x="1063453" y="1361591"/>
                    <a:pt x="1043633" y="1361591"/>
                  </a:cubicBezTo>
                  <a:lnTo>
                    <a:pt x="35888" y="1361591"/>
                  </a:lnTo>
                  <a:cubicBezTo>
                    <a:pt x="16067" y="1361591"/>
                    <a:pt x="0" y="1345523"/>
                    <a:pt x="0" y="1325703"/>
                  </a:cubicBezTo>
                  <a:lnTo>
                    <a:pt x="0" y="35888"/>
                  </a:lnTo>
                  <a:cubicBezTo>
                    <a:pt x="0" y="16067"/>
                    <a:pt x="16067" y="0"/>
                    <a:pt x="35888" y="0"/>
                  </a:cubicBez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079520" cy="139969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67132" y="331185"/>
            <a:ext cx="5424868" cy="3250215"/>
            <a:chOff x="0" y="0"/>
            <a:chExt cx="628916" cy="318025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628916" cy="318025"/>
            </a:xfrm>
            <a:custGeom>
              <a:avLst/>
              <a:gdLst/>
              <a:ahLst/>
              <a:cxnLst/>
              <a:rect l="l" t="t" r="r" b="b"/>
              <a:pathLst>
                <a:path w="628916" h="318025">
                  <a:moveTo>
                    <a:pt x="21882" y="0"/>
                  </a:moveTo>
                  <a:lnTo>
                    <a:pt x="607034" y="0"/>
                  </a:lnTo>
                  <a:cubicBezTo>
                    <a:pt x="619119" y="0"/>
                    <a:pt x="628916" y="9797"/>
                    <a:pt x="628916" y="21882"/>
                  </a:cubicBezTo>
                  <a:lnTo>
                    <a:pt x="628916" y="296142"/>
                  </a:lnTo>
                  <a:cubicBezTo>
                    <a:pt x="628916" y="308228"/>
                    <a:pt x="619119" y="318025"/>
                    <a:pt x="607034" y="318025"/>
                  </a:cubicBezTo>
                  <a:lnTo>
                    <a:pt x="21882" y="318025"/>
                  </a:lnTo>
                  <a:cubicBezTo>
                    <a:pt x="9797" y="318025"/>
                    <a:pt x="0" y="308228"/>
                    <a:pt x="0" y="296142"/>
                  </a:cubicBezTo>
                  <a:lnTo>
                    <a:pt x="0" y="21882"/>
                  </a:lnTo>
                  <a:cubicBezTo>
                    <a:pt x="0" y="9797"/>
                    <a:pt x="9797" y="0"/>
                    <a:pt x="21882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/>
          <p:nvPr/>
        </p:nvGrpSpPr>
        <p:grpSpPr>
          <a:xfrm rot="-5400000">
            <a:off x="2842049" y="-2264890"/>
            <a:ext cx="865754" cy="6984417"/>
            <a:chOff x="0" y="0"/>
            <a:chExt cx="269836" cy="14895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9836" cy="1489557"/>
            </a:xfrm>
            <a:custGeom>
              <a:avLst/>
              <a:gdLst/>
              <a:ahLst/>
              <a:cxnLst/>
              <a:rect l="l" t="t" r="r" b="b"/>
              <a:pathLst>
                <a:path w="269836" h="1489557">
                  <a:moveTo>
                    <a:pt x="120905" y="0"/>
                  </a:moveTo>
                  <a:lnTo>
                    <a:pt x="148931" y="0"/>
                  </a:lnTo>
                  <a:cubicBezTo>
                    <a:pt x="215705" y="0"/>
                    <a:pt x="269836" y="54131"/>
                    <a:pt x="269836" y="120905"/>
                  </a:cubicBezTo>
                  <a:lnTo>
                    <a:pt x="269836" y="1368652"/>
                  </a:lnTo>
                  <a:cubicBezTo>
                    <a:pt x="269836" y="1435426"/>
                    <a:pt x="215705" y="1489557"/>
                    <a:pt x="148931" y="1489557"/>
                  </a:cubicBezTo>
                  <a:lnTo>
                    <a:pt x="120905" y="1489557"/>
                  </a:lnTo>
                  <a:cubicBezTo>
                    <a:pt x="54131" y="1489557"/>
                    <a:pt x="0" y="1435426"/>
                    <a:pt x="0" y="1368652"/>
                  </a:cubicBezTo>
                  <a:lnTo>
                    <a:pt x="0" y="120905"/>
                  </a:lnTo>
                  <a:cubicBezTo>
                    <a:pt x="0" y="54131"/>
                    <a:pt x="54131" y="0"/>
                    <a:pt x="120905" y="0"/>
                  </a:cubicBez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69836" cy="152765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67617" y="896474"/>
            <a:ext cx="6081332" cy="7589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ru-RU" sz="2466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ОТДЕЛЕНИЕ ДОПОЛНИТЕЛЬНОГО ОБРАЗОВАНИЯ ДЕТЕЙ </a:t>
            </a:r>
            <a:endParaRPr lang="en-US" sz="2466" b="1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75413" y="1851248"/>
            <a:ext cx="5299920" cy="18851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053"/>
              </a:lnSpc>
            </a:pPr>
            <a:r>
              <a:rPr lang="ru-RU" sz="2200" dirty="0">
                <a:solidFill>
                  <a:schemeClr val="tx2"/>
                </a:solidFill>
                <a:ea typeface="Lato"/>
                <a:cs typeface="Lato"/>
                <a:sym typeface="Lato"/>
              </a:rPr>
              <a:t>В 2024/2025 учебном году численность обучающихся в ОДОД составляет 493 человека.</a:t>
            </a:r>
          </a:p>
          <a:p>
            <a:pPr algn="just">
              <a:lnSpc>
                <a:spcPts val="2053"/>
              </a:lnSpc>
            </a:pPr>
            <a:r>
              <a:rPr lang="ru-RU" sz="2200" dirty="0">
                <a:solidFill>
                  <a:schemeClr val="tx2"/>
                </a:solidFill>
                <a:ea typeface="Lato"/>
                <a:cs typeface="Lato"/>
                <a:sym typeface="Lato"/>
              </a:rPr>
              <a:t>Школьный Кванториум осуществляет обучение по 16 дополнительным общеразвивающим программам; по 7 </a:t>
            </a:r>
            <a:r>
              <a:rPr lang="ru-RU" sz="2200" dirty="0" err="1">
                <a:solidFill>
                  <a:schemeClr val="tx2"/>
                </a:solidFill>
                <a:ea typeface="Lato"/>
                <a:cs typeface="Lato"/>
                <a:sym typeface="Lato"/>
              </a:rPr>
              <a:t>квантумам</a:t>
            </a:r>
            <a:r>
              <a:rPr lang="ru-RU" sz="2200" dirty="0">
                <a:solidFill>
                  <a:schemeClr val="tx2"/>
                </a:solidFill>
                <a:ea typeface="Lato"/>
                <a:cs typeface="Lato"/>
                <a:sym typeface="Lato"/>
              </a:rPr>
              <a:t>.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-497259" y="5649980"/>
            <a:ext cx="2181869" cy="1665358"/>
            <a:chOff x="0" y="0"/>
            <a:chExt cx="861973" cy="65791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61973" cy="657919"/>
            </a:xfrm>
            <a:custGeom>
              <a:avLst/>
              <a:gdLst/>
              <a:ahLst/>
              <a:cxnLst/>
              <a:rect l="l" t="t" r="r" b="b"/>
              <a:pathLst>
                <a:path w="861973" h="657919">
                  <a:moveTo>
                    <a:pt x="44945" y="0"/>
                  </a:moveTo>
                  <a:lnTo>
                    <a:pt x="817028" y="0"/>
                  </a:lnTo>
                  <a:cubicBezTo>
                    <a:pt x="828948" y="0"/>
                    <a:pt x="840380" y="4735"/>
                    <a:pt x="848809" y="13164"/>
                  </a:cubicBezTo>
                  <a:cubicBezTo>
                    <a:pt x="857238" y="21593"/>
                    <a:pt x="861973" y="33025"/>
                    <a:pt x="861973" y="44945"/>
                  </a:cubicBezTo>
                  <a:lnTo>
                    <a:pt x="861973" y="612974"/>
                  </a:lnTo>
                  <a:cubicBezTo>
                    <a:pt x="861973" y="624894"/>
                    <a:pt x="857238" y="636326"/>
                    <a:pt x="848809" y="644755"/>
                  </a:cubicBezTo>
                  <a:cubicBezTo>
                    <a:pt x="840380" y="653184"/>
                    <a:pt x="828948" y="657919"/>
                    <a:pt x="817028" y="657919"/>
                  </a:cubicBezTo>
                  <a:lnTo>
                    <a:pt x="44945" y="657919"/>
                  </a:lnTo>
                  <a:cubicBezTo>
                    <a:pt x="33025" y="657919"/>
                    <a:pt x="21593" y="653184"/>
                    <a:pt x="13164" y="644755"/>
                  </a:cubicBezTo>
                  <a:cubicBezTo>
                    <a:pt x="4735" y="636326"/>
                    <a:pt x="0" y="624894"/>
                    <a:pt x="0" y="612974"/>
                  </a:cubicBezTo>
                  <a:lnTo>
                    <a:pt x="0" y="44945"/>
                  </a:lnTo>
                  <a:cubicBezTo>
                    <a:pt x="0" y="33025"/>
                    <a:pt x="4735" y="21593"/>
                    <a:pt x="13164" y="13164"/>
                  </a:cubicBezTo>
                  <a:cubicBezTo>
                    <a:pt x="21593" y="4735"/>
                    <a:pt x="33025" y="0"/>
                    <a:pt x="44945" y="0"/>
                  </a:cubicBez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861973" cy="69601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662057" y="4170688"/>
            <a:ext cx="5377543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053"/>
              </a:lnSpc>
            </a:pPr>
            <a:r>
              <a:rPr lang="ru-RU" sz="22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Всего в ОДОД функционирует 33 группы (5 – </a:t>
            </a:r>
            <a:r>
              <a:rPr lang="ru-RU" sz="2200" dirty="0">
                <a:solidFill>
                  <a:schemeClr val="tx2"/>
                </a:solidFill>
                <a:ea typeface="Lato"/>
                <a:cs typeface="Lato"/>
                <a:sym typeface="Lato"/>
              </a:rPr>
              <a:t>естественно-научной</a:t>
            </a:r>
            <a:r>
              <a:rPr lang="ru-RU" sz="22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 и 28 – технической направленности).</a:t>
            </a:r>
          </a:p>
          <a:p>
            <a:pPr algn="just">
              <a:lnSpc>
                <a:spcPts val="2053"/>
              </a:lnSpc>
            </a:pPr>
            <a:r>
              <a:rPr lang="ru-RU" sz="22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Школьный Кванториум открывает свои двери для воспитанников из 20 школ города</a:t>
            </a:r>
            <a:r>
              <a:rPr lang="ru-RU" sz="16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449" y="41031"/>
            <a:ext cx="1366176" cy="621323"/>
          </a:xfrm>
          <a:prstGeom prst="rect">
            <a:avLst/>
          </a:prstGeom>
        </p:spPr>
      </p:pic>
      <p:grpSp>
        <p:nvGrpSpPr>
          <p:cNvPr id="21" name="Group 5"/>
          <p:cNvGrpSpPr/>
          <p:nvPr/>
        </p:nvGrpSpPr>
        <p:grpSpPr>
          <a:xfrm>
            <a:off x="-131351" y="3784600"/>
            <a:ext cx="6608006" cy="2913677"/>
            <a:chOff x="0" y="0"/>
            <a:chExt cx="628916" cy="318025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2" name="Freeform 6"/>
            <p:cNvSpPr/>
            <p:nvPr/>
          </p:nvSpPr>
          <p:spPr>
            <a:xfrm>
              <a:off x="0" y="0"/>
              <a:ext cx="628916" cy="318025"/>
            </a:xfrm>
            <a:custGeom>
              <a:avLst/>
              <a:gdLst/>
              <a:ahLst/>
              <a:cxnLst/>
              <a:rect l="l" t="t" r="r" b="b"/>
              <a:pathLst>
                <a:path w="628916" h="318025">
                  <a:moveTo>
                    <a:pt x="21882" y="0"/>
                  </a:moveTo>
                  <a:lnTo>
                    <a:pt x="607034" y="0"/>
                  </a:lnTo>
                  <a:cubicBezTo>
                    <a:pt x="619119" y="0"/>
                    <a:pt x="628916" y="9797"/>
                    <a:pt x="628916" y="21882"/>
                  </a:cubicBezTo>
                  <a:lnTo>
                    <a:pt x="628916" y="296142"/>
                  </a:lnTo>
                  <a:cubicBezTo>
                    <a:pt x="628916" y="308228"/>
                    <a:pt x="619119" y="318025"/>
                    <a:pt x="607034" y="318025"/>
                  </a:cubicBezTo>
                  <a:lnTo>
                    <a:pt x="21882" y="318025"/>
                  </a:lnTo>
                  <a:cubicBezTo>
                    <a:pt x="9797" y="318025"/>
                    <a:pt x="0" y="308228"/>
                    <a:pt x="0" y="296142"/>
                  </a:cubicBezTo>
                  <a:lnTo>
                    <a:pt x="0" y="21882"/>
                  </a:lnTo>
                  <a:cubicBezTo>
                    <a:pt x="0" y="9797"/>
                    <a:pt x="9797" y="0"/>
                    <a:pt x="21882" y="0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352651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 rot="-5400000">
            <a:off x="2906168" y="-2444619"/>
            <a:ext cx="683021" cy="6103043"/>
            <a:chOff x="0" y="0"/>
            <a:chExt cx="269836" cy="155822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9836" cy="1558229"/>
            </a:xfrm>
            <a:custGeom>
              <a:avLst/>
              <a:gdLst/>
              <a:ahLst/>
              <a:cxnLst/>
              <a:rect l="l" t="t" r="r" b="b"/>
              <a:pathLst>
                <a:path w="269836" h="1558229">
                  <a:moveTo>
                    <a:pt x="120905" y="0"/>
                  </a:moveTo>
                  <a:lnTo>
                    <a:pt x="148931" y="0"/>
                  </a:lnTo>
                  <a:cubicBezTo>
                    <a:pt x="215705" y="0"/>
                    <a:pt x="269836" y="54131"/>
                    <a:pt x="269836" y="120905"/>
                  </a:cubicBezTo>
                  <a:lnTo>
                    <a:pt x="269836" y="1437324"/>
                  </a:lnTo>
                  <a:cubicBezTo>
                    <a:pt x="269836" y="1504098"/>
                    <a:pt x="215705" y="1558229"/>
                    <a:pt x="148931" y="1558229"/>
                  </a:cubicBezTo>
                  <a:lnTo>
                    <a:pt x="120905" y="1558229"/>
                  </a:lnTo>
                  <a:cubicBezTo>
                    <a:pt x="54131" y="1558229"/>
                    <a:pt x="0" y="1504098"/>
                    <a:pt x="0" y="1437324"/>
                  </a:cubicBezTo>
                  <a:lnTo>
                    <a:pt x="0" y="120905"/>
                  </a:lnTo>
                  <a:cubicBezTo>
                    <a:pt x="0" y="54131"/>
                    <a:pt x="54131" y="0"/>
                    <a:pt x="120905" y="0"/>
                  </a:cubicBez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69836" cy="159632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762845" y="382481"/>
            <a:ext cx="5185938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53"/>
              </a:lnSpc>
            </a:pPr>
            <a:r>
              <a:rPr lang="ru-RU" sz="2466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Достижения </a:t>
            </a:r>
            <a:r>
              <a:rPr lang="ru-RU" sz="2466" b="1" dirty="0" err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кванторианцев</a:t>
            </a:r>
            <a:endParaRPr lang="en-US" sz="2466" b="1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168" y="1740877"/>
            <a:ext cx="1366176" cy="621323"/>
          </a:xfrm>
          <a:prstGeom prst="rect">
            <a:avLst/>
          </a:prstGeom>
        </p:spPr>
      </p:pic>
      <p:sp>
        <p:nvSpPr>
          <p:cNvPr id="12" name="TextBox 13"/>
          <p:cNvSpPr txBox="1"/>
          <p:nvPr/>
        </p:nvSpPr>
        <p:spPr>
          <a:xfrm>
            <a:off x="46933" y="1701800"/>
            <a:ext cx="5980643" cy="5655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053"/>
              </a:lnSpc>
            </a:pPr>
            <a:r>
              <a:rPr lang="ru-RU" sz="20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Участники шести профильных смен для одаренных детей в Академии Талантов.</a:t>
            </a:r>
          </a:p>
          <a:p>
            <a:pPr algn="just">
              <a:lnSpc>
                <a:spcPts val="2053"/>
              </a:lnSpc>
            </a:pPr>
            <a:endParaRPr lang="ru-RU" sz="20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0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Участники и победители Всероссийского конкурса трехмерного моделирования.</a:t>
            </a:r>
          </a:p>
          <a:p>
            <a:pPr algn="just">
              <a:lnSpc>
                <a:spcPts val="2053"/>
              </a:lnSpc>
            </a:pPr>
            <a:endParaRPr lang="ru-RU" sz="20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0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Участники цифрового конкурса «Цифровое искусство»</a:t>
            </a:r>
          </a:p>
          <a:p>
            <a:pPr algn="just">
              <a:lnSpc>
                <a:spcPts val="2053"/>
              </a:lnSpc>
            </a:pPr>
            <a:endParaRPr lang="ru-RU" sz="20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0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Призеры Всероссийского конкурса графических работ </a:t>
            </a:r>
          </a:p>
          <a:p>
            <a:pPr algn="just">
              <a:lnSpc>
                <a:spcPts val="2053"/>
              </a:lnSpc>
            </a:pPr>
            <a:endParaRPr lang="ru-RU" sz="20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0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Призеры и победители Всероссийского конкурса </a:t>
            </a:r>
            <a:r>
              <a:rPr lang="ru-RU" sz="2000" dirty="0" err="1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стикерпаков</a:t>
            </a:r>
            <a:endParaRPr lang="ru-RU" sz="20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endParaRPr lang="ru-RU" sz="20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0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Участники регионального трека Всероссийского конкурса научно-технологических работ «большие вызовы»</a:t>
            </a:r>
          </a:p>
          <a:p>
            <a:pPr algn="just">
              <a:lnSpc>
                <a:spcPts val="2053"/>
              </a:lnSpc>
            </a:pPr>
            <a:endParaRPr lang="ru-RU" sz="20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0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Участники международного конкурса по 3д моделированию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299200" y="2362200"/>
            <a:ext cx="5299920" cy="4311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053"/>
              </a:lnSpc>
            </a:pPr>
            <a:r>
              <a:rPr lang="ru-RU" sz="24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Участники Всероссийской научной конференции с международным участием «Молодая фармация – потенциал будущего»</a:t>
            </a:r>
          </a:p>
          <a:p>
            <a:pPr algn="just">
              <a:lnSpc>
                <a:spcPts val="2053"/>
              </a:lnSpc>
            </a:pPr>
            <a:endParaRPr lang="ru-RU" sz="24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4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Участники Всероссийского фестиваля-конкурса по 3д-моделированию</a:t>
            </a:r>
          </a:p>
          <a:p>
            <a:pPr algn="just">
              <a:lnSpc>
                <a:spcPts val="2053"/>
              </a:lnSpc>
            </a:pPr>
            <a:endParaRPr lang="ru-RU" sz="24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4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Призеры 44-ой международной конференции «Школьная информатика и проблемы устойчивого развития»</a:t>
            </a:r>
          </a:p>
          <a:p>
            <a:pPr algn="just">
              <a:lnSpc>
                <a:spcPts val="2053"/>
              </a:lnSpc>
            </a:pPr>
            <a:endParaRPr lang="ru-RU" sz="2400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just">
              <a:lnSpc>
                <a:spcPts val="2053"/>
              </a:lnSpc>
            </a:pPr>
            <a:r>
              <a:rPr lang="ru-RU" sz="24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Призеры районных соревнований по робототехнике</a:t>
            </a:r>
            <a:r>
              <a:rPr lang="ru-RU" sz="1600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2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ГИМНАЗИЯ –ПЛОЩАДКА ЕГЭ 2025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283" y="1978089"/>
            <a:ext cx="108608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14.05.2025 </a:t>
            </a:r>
            <a:r>
              <a:rPr lang="ru-RU" sz="3200" dirty="0" smtClean="0"/>
              <a:t> </a:t>
            </a:r>
          </a:p>
          <a:p>
            <a:pPr algn="ctr"/>
            <a:r>
              <a:rPr lang="ru-RU" sz="3200" dirty="0" smtClean="0"/>
              <a:t>на базе гимназии № 441 Фрунзенского района</a:t>
            </a:r>
          </a:p>
          <a:p>
            <a:r>
              <a:rPr lang="ru-RU" sz="3200" dirty="0" smtClean="0"/>
              <a:t>проводится пробный ЕГЭ для учащихся 11 классов Фрунзенского района по русскому языку, информатике</a:t>
            </a:r>
          </a:p>
          <a:p>
            <a:endParaRPr lang="ru-RU" sz="3200" dirty="0" smtClean="0"/>
          </a:p>
          <a:p>
            <a:r>
              <a:rPr lang="ru-RU" sz="3200" dirty="0" smtClean="0"/>
              <a:t>1- 4 классы    -   учатся по расписанию,</a:t>
            </a:r>
            <a:endParaRPr lang="ru-RU" sz="3200" dirty="0"/>
          </a:p>
          <a:p>
            <a:r>
              <a:rPr lang="ru-RU" sz="3200" dirty="0" smtClean="0"/>
              <a:t>5 - 10 классы -   день самообразования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764138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 rot="-5400000">
            <a:off x="2601370" y="-1901781"/>
            <a:ext cx="683021" cy="6103043"/>
            <a:chOff x="0" y="0"/>
            <a:chExt cx="269836" cy="155822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9836" cy="1558229"/>
            </a:xfrm>
            <a:custGeom>
              <a:avLst/>
              <a:gdLst/>
              <a:ahLst/>
              <a:cxnLst/>
              <a:rect l="l" t="t" r="r" b="b"/>
              <a:pathLst>
                <a:path w="269836" h="1558229">
                  <a:moveTo>
                    <a:pt x="120905" y="0"/>
                  </a:moveTo>
                  <a:lnTo>
                    <a:pt x="148931" y="0"/>
                  </a:lnTo>
                  <a:cubicBezTo>
                    <a:pt x="215705" y="0"/>
                    <a:pt x="269836" y="54131"/>
                    <a:pt x="269836" y="120905"/>
                  </a:cubicBezTo>
                  <a:lnTo>
                    <a:pt x="269836" y="1437324"/>
                  </a:lnTo>
                  <a:cubicBezTo>
                    <a:pt x="269836" y="1504098"/>
                    <a:pt x="215705" y="1558229"/>
                    <a:pt x="148931" y="1558229"/>
                  </a:cubicBezTo>
                  <a:lnTo>
                    <a:pt x="120905" y="1558229"/>
                  </a:lnTo>
                  <a:cubicBezTo>
                    <a:pt x="54131" y="1558229"/>
                    <a:pt x="0" y="1504098"/>
                    <a:pt x="0" y="1437324"/>
                  </a:cubicBezTo>
                  <a:lnTo>
                    <a:pt x="0" y="120905"/>
                  </a:lnTo>
                  <a:cubicBezTo>
                    <a:pt x="0" y="54131"/>
                    <a:pt x="54131" y="0"/>
                    <a:pt x="120905" y="0"/>
                  </a:cubicBez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69836" cy="159632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706862" y="917564"/>
            <a:ext cx="4779538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53"/>
              </a:lnSpc>
            </a:pPr>
            <a:r>
              <a:rPr lang="ru-RU" sz="2466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Яркие события года</a:t>
            </a:r>
            <a:endParaRPr lang="en-US" sz="2466" b="1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449" y="41031"/>
            <a:ext cx="1366176" cy="62132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3683000"/>
            <a:ext cx="5080000" cy="286500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4"/>
          <a:stretch/>
        </p:blipFill>
        <p:spPr>
          <a:xfrm>
            <a:off x="101600" y="2362200"/>
            <a:ext cx="6726032" cy="288715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351692"/>
            <a:ext cx="5080000" cy="274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 rot="-5400000">
            <a:off x="3287169" y="-2587580"/>
            <a:ext cx="683021" cy="7474641"/>
            <a:chOff x="0" y="0"/>
            <a:chExt cx="269836" cy="155822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9836" cy="1558229"/>
            </a:xfrm>
            <a:custGeom>
              <a:avLst/>
              <a:gdLst/>
              <a:ahLst/>
              <a:cxnLst/>
              <a:rect l="l" t="t" r="r" b="b"/>
              <a:pathLst>
                <a:path w="269836" h="1558229">
                  <a:moveTo>
                    <a:pt x="120905" y="0"/>
                  </a:moveTo>
                  <a:lnTo>
                    <a:pt x="148931" y="0"/>
                  </a:lnTo>
                  <a:cubicBezTo>
                    <a:pt x="215705" y="0"/>
                    <a:pt x="269836" y="54131"/>
                    <a:pt x="269836" y="120905"/>
                  </a:cubicBezTo>
                  <a:lnTo>
                    <a:pt x="269836" y="1437324"/>
                  </a:lnTo>
                  <a:cubicBezTo>
                    <a:pt x="269836" y="1504098"/>
                    <a:pt x="215705" y="1558229"/>
                    <a:pt x="148931" y="1558229"/>
                  </a:cubicBezTo>
                  <a:lnTo>
                    <a:pt x="120905" y="1558229"/>
                  </a:lnTo>
                  <a:cubicBezTo>
                    <a:pt x="54131" y="1558229"/>
                    <a:pt x="0" y="1504098"/>
                    <a:pt x="0" y="1437324"/>
                  </a:cubicBezTo>
                  <a:lnTo>
                    <a:pt x="0" y="120905"/>
                  </a:lnTo>
                  <a:cubicBezTo>
                    <a:pt x="0" y="54131"/>
                    <a:pt x="54131" y="0"/>
                    <a:pt x="120905" y="0"/>
                  </a:cubicBez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69836" cy="159632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554640" y="927458"/>
            <a:ext cx="6811361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53"/>
              </a:lnSpc>
            </a:pPr>
            <a:r>
              <a:rPr lang="ru-RU" sz="2466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Запись на новый учебный год в ОДОД</a:t>
            </a:r>
            <a:endParaRPr lang="en-US" sz="2466" b="1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449" y="41031"/>
            <a:ext cx="1366176" cy="6213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491" y="2174601"/>
            <a:ext cx="3555555" cy="3555555"/>
          </a:xfrm>
          <a:prstGeom prst="rect">
            <a:avLst/>
          </a:prstGeom>
        </p:spPr>
      </p:pic>
      <p:sp>
        <p:nvSpPr>
          <p:cNvPr id="12" name="TextBox 13"/>
          <p:cNvSpPr txBox="1"/>
          <p:nvPr/>
        </p:nvSpPr>
        <p:spPr>
          <a:xfrm>
            <a:off x="5842000" y="2310903"/>
            <a:ext cx="5756941" cy="32834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667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Запись через портал «Петербургское образование» (Навигатор) открывается в середине АВГУСТА.</a:t>
            </a:r>
          </a:p>
          <a:p>
            <a:pPr algn="ctr"/>
            <a:endParaRPr lang="ru-RU" sz="2667" dirty="0">
              <a:solidFill>
                <a:schemeClr val="tx2"/>
              </a:solidFill>
              <a:latin typeface="Lato"/>
              <a:ea typeface="Lato"/>
              <a:cs typeface="Lato"/>
              <a:sym typeface="Lato"/>
            </a:endParaRPr>
          </a:p>
          <a:p>
            <a:pPr algn="ctr"/>
            <a:r>
              <a:rPr lang="ru-RU" sz="2667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Запись строго через НАВИГАТОР + БУМАЖНОЕ ЗАЯВЛЕНИЕ У РУКОВОДИТЕЛЯ ОДОД</a:t>
            </a:r>
          </a:p>
        </p:txBody>
      </p:sp>
    </p:spTree>
    <p:extLst>
      <p:ext uri="{BB962C8B-B14F-4D97-AF65-F5344CB8AC3E}">
        <p14:creationId xmlns:p14="http://schemas.microsoft.com/office/powerpoint/2010/main" val="300220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7331519" y="1997519"/>
            <a:ext cx="6858000" cy="2862963"/>
            <a:chOff x="0" y="0"/>
            <a:chExt cx="2709333" cy="113104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3" cy="1131047"/>
            </a:xfrm>
            <a:custGeom>
              <a:avLst/>
              <a:gdLst/>
              <a:ahLst/>
              <a:cxnLst/>
              <a:rect l="l" t="t" r="r" b="b"/>
              <a:pathLst>
                <a:path w="2709333" h="1131047">
                  <a:moveTo>
                    <a:pt x="0" y="0"/>
                  </a:moveTo>
                  <a:lnTo>
                    <a:pt x="2709333" y="0"/>
                  </a:lnTo>
                  <a:lnTo>
                    <a:pt x="2709333" y="1131047"/>
                  </a:lnTo>
                  <a:lnTo>
                    <a:pt x="0" y="1131047"/>
                  </a:ln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3" cy="116914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>
                <a:lnSpc>
                  <a:spcPts val="2053"/>
                </a:lnSpc>
              </a:pPr>
              <a:endParaRPr sz="1200"/>
            </a:p>
          </p:txBody>
        </p:sp>
      </p:grpSp>
      <p:grpSp>
        <p:nvGrpSpPr>
          <p:cNvPr id="7" name="Group 7"/>
          <p:cNvGrpSpPr/>
          <p:nvPr/>
        </p:nvGrpSpPr>
        <p:grpSpPr>
          <a:xfrm rot="-5400000">
            <a:off x="2692400" y="-1955800"/>
            <a:ext cx="1270000" cy="7061200"/>
            <a:chOff x="0" y="0"/>
            <a:chExt cx="269836" cy="186725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9836" cy="1867254"/>
            </a:xfrm>
            <a:custGeom>
              <a:avLst/>
              <a:gdLst/>
              <a:ahLst/>
              <a:cxnLst/>
              <a:rect l="l" t="t" r="r" b="b"/>
              <a:pathLst>
                <a:path w="269836" h="1867254">
                  <a:moveTo>
                    <a:pt x="120905" y="0"/>
                  </a:moveTo>
                  <a:lnTo>
                    <a:pt x="148931" y="0"/>
                  </a:lnTo>
                  <a:cubicBezTo>
                    <a:pt x="215705" y="0"/>
                    <a:pt x="269836" y="54131"/>
                    <a:pt x="269836" y="120905"/>
                  </a:cubicBezTo>
                  <a:lnTo>
                    <a:pt x="269836" y="1746349"/>
                  </a:lnTo>
                  <a:cubicBezTo>
                    <a:pt x="269836" y="1813123"/>
                    <a:pt x="215705" y="1867254"/>
                    <a:pt x="148931" y="1867254"/>
                  </a:cubicBezTo>
                  <a:lnTo>
                    <a:pt x="120905" y="1867254"/>
                  </a:lnTo>
                  <a:cubicBezTo>
                    <a:pt x="54131" y="1867254"/>
                    <a:pt x="0" y="1813123"/>
                    <a:pt x="0" y="1746349"/>
                  </a:cubicBezTo>
                  <a:lnTo>
                    <a:pt x="0" y="120905"/>
                  </a:lnTo>
                  <a:cubicBezTo>
                    <a:pt x="0" y="54131"/>
                    <a:pt x="54131" y="0"/>
                    <a:pt x="120905" y="0"/>
                  </a:cubicBezTo>
                  <a:close/>
                </a:path>
              </a:pathLst>
            </a:custGeom>
            <a:solidFill>
              <a:srgbClr val="1B294A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69836" cy="190535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10" name="Freeform 10"/>
          <p:cNvSpPr/>
          <p:nvPr/>
        </p:nvSpPr>
        <p:spPr>
          <a:xfrm>
            <a:off x="685800" y="2879064"/>
            <a:ext cx="461971" cy="374616"/>
          </a:xfrm>
          <a:custGeom>
            <a:avLst/>
            <a:gdLst/>
            <a:ahLst/>
            <a:cxnLst/>
            <a:rect l="l" t="t" r="r" b="b"/>
            <a:pathLst>
              <a:path w="692956" h="561924">
                <a:moveTo>
                  <a:pt x="0" y="0"/>
                </a:moveTo>
                <a:lnTo>
                  <a:pt x="692956" y="0"/>
                </a:lnTo>
                <a:lnTo>
                  <a:pt x="692956" y="561925"/>
                </a:lnTo>
                <a:lnTo>
                  <a:pt x="0" y="5619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457200" y="1160530"/>
            <a:ext cx="6146800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53"/>
              </a:lnSpc>
            </a:pPr>
            <a:r>
              <a:rPr lang="ru-RU" sz="2466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Профориентационные практики в 10 классах</a:t>
            </a:r>
            <a:endParaRPr lang="en-US" sz="2466" b="1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06471" y="2840965"/>
            <a:ext cx="7127929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ru-RU" sz="2800" b="1" dirty="0" err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Интенсивы</a:t>
            </a:r>
            <a:r>
              <a:rPr lang="ru-RU" sz="2800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 по вузам с 26 по 30 мая</a:t>
            </a:r>
            <a:endParaRPr lang="en-US" sz="2800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>
              <a:lnSpc>
                <a:spcPts val="2520"/>
              </a:lnSpc>
            </a:pPr>
            <a:endParaRPr lang="en-US" sz="2800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685800" y="3735635"/>
            <a:ext cx="461971" cy="374616"/>
          </a:xfrm>
          <a:custGeom>
            <a:avLst/>
            <a:gdLst/>
            <a:ahLst/>
            <a:cxnLst/>
            <a:rect l="l" t="t" r="r" b="b"/>
            <a:pathLst>
              <a:path w="692956" h="561924">
                <a:moveTo>
                  <a:pt x="0" y="0"/>
                </a:moveTo>
                <a:lnTo>
                  <a:pt x="692956" y="0"/>
                </a:lnTo>
                <a:lnTo>
                  <a:pt x="692956" y="561924"/>
                </a:lnTo>
                <a:lnTo>
                  <a:pt x="0" y="5619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2"/>
          <p:cNvSpPr txBox="1"/>
          <p:nvPr/>
        </p:nvSpPr>
        <p:spPr>
          <a:xfrm>
            <a:off x="1406471" y="3785377"/>
            <a:ext cx="7127929" cy="6136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ru-RU" sz="2800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Практика в ЛЭТИ с 27 по 29 мая</a:t>
            </a:r>
            <a:endParaRPr lang="en-US" sz="2800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>
              <a:lnSpc>
                <a:spcPts val="2520"/>
              </a:lnSpc>
            </a:pPr>
            <a:endParaRPr lang="en-US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</p:txBody>
      </p:sp>
      <p:sp>
        <p:nvSpPr>
          <p:cNvPr id="21" name="Freeform 13"/>
          <p:cNvSpPr/>
          <p:nvPr/>
        </p:nvSpPr>
        <p:spPr>
          <a:xfrm>
            <a:off x="685800" y="4592207"/>
            <a:ext cx="461971" cy="374616"/>
          </a:xfrm>
          <a:custGeom>
            <a:avLst/>
            <a:gdLst/>
            <a:ahLst/>
            <a:cxnLst/>
            <a:rect l="l" t="t" r="r" b="b"/>
            <a:pathLst>
              <a:path w="692956" h="561924">
                <a:moveTo>
                  <a:pt x="0" y="0"/>
                </a:moveTo>
                <a:lnTo>
                  <a:pt x="692956" y="0"/>
                </a:lnTo>
                <a:lnTo>
                  <a:pt x="692956" y="561924"/>
                </a:lnTo>
                <a:lnTo>
                  <a:pt x="0" y="5619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12"/>
          <p:cNvSpPr txBox="1"/>
          <p:nvPr/>
        </p:nvSpPr>
        <p:spPr>
          <a:xfrm>
            <a:off x="1406471" y="4592207"/>
            <a:ext cx="7127929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ru-RU" sz="2800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Общественно-полезная практика на территории школы с 26 по 30 мая</a:t>
            </a:r>
            <a:endParaRPr lang="en-US" sz="2800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>
              <a:lnSpc>
                <a:spcPts val="2520"/>
              </a:lnSpc>
            </a:pPr>
            <a:endParaRPr lang="en-US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</p:txBody>
      </p:sp>
      <p:sp>
        <p:nvSpPr>
          <p:cNvPr id="23" name="TextBox 12"/>
          <p:cNvSpPr txBox="1"/>
          <p:nvPr/>
        </p:nvSpPr>
        <p:spPr>
          <a:xfrm>
            <a:off x="1421412" y="2322968"/>
            <a:ext cx="7127929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ru-RU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ПО ВЫБОРУ:</a:t>
            </a:r>
            <a:endParaRPr lang="en-US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>
              <a:lnSpc>
                <a:spcPts val="2520"/>
              </a:lnSpc>
            </a:pPr>
            <a:endParaRPr lang="en-US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</p:txBody>
      </p:sp>
      <p:sp>
        <p:nvSpPr>
          <p:cNvPr id="24" name="Freeform 13"/>
          <p:cNvSpPr/>
          <p:nvPr/>
        </p:nvSpPr>
        <p:spPr>
          <a:xfrm>
            <a:off x="685800" y="5918200"/>
            <a:ext cx="461971" cy="374616"/>
          </a:xfrm>
          <a:custGeom>
            <a:avLst/>
            <a:gdLst/>
            <a:ahLst/>
            <a:cxnLst/>
            <a:rect l="l" t="t" r="r" b="b"/>
            <a:pathLst>
              <a:path w="692956" h="561924">
                <a:moveTo>
                  <a:pt x="0" y="0"/>
                </a:moveTo>
                <a:lnTo>
                  <a:pt x="692956" y="0"/>
                </a:lnTo>
                <a:lnTo>
                  <a:pt x="692956" y="561924"/>
                </a:lnTo>
                <a:lnTo>
                  <a:pt x="0" y="5619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12"/>
          <p:cNvSpPr txBox="1"/>
          <p:nvPr/>
        </p:nvSpPr>
        <p:spPr>
          <a:xfrm>
            <a:off x="1349286" y="5934636"/>
            <a:ext cx="793153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ru-RU" b="1" dirty="0">
                <a:solidFill>
                  <a:schemeClr val="accent2"/>
                </a:solidFill>
                <a:latin typeface="Lato Bold"/>
                <a:ea typeface="Lato Bold"/>
                <a:cs typeface="Lato Bold"/>
                <a:sym typeface="Lato Bold"/>
              </a:rPr>
              <a:t>ВСЕ ЗАПОЛНЯЮТ ДНЕВНИК ПРОФОРИЕНТАЦИОННОЙ ПРАКТИКИ!!! </a:t>
            </a:r>
            <a:endParaRPr lang="en-US" b="1" dirty="0">
              <a:solidFill>
                <a:schemeClr val="accent2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>
              <a:lnSpc>
                <a:spcPts val="2520"/>
              </a:lnSpc>
            </a:pPr>
            <a:endParaRPr lang="en-US" b="1" dirty="0">
              <a:solidFill>
                <a:schemeClr val="accent2"/>
              </a:solidFill>
              <a:latin typeface="Lato Bold"/>
              <a:ea typeface="Lato Bold"/>
              <a:cs typeface="Lato Bold"/>
              <a:sym typeface="Lato Bold"/>
            </a:endParaRPr>
          </a:p>
        </p:txBody>
      </p:sp>
    </p:spTree>
    <p:extLst>
      <p:ext uri="{BB962C8B-B14F-4D97-AF65-F5344CB8AC3E}">
        <p14:creationId xmlns:p14="http://schemas.microsoft.com/office/powerpoint/2010/main" val="91807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ПРОЕКТ РЕШЕНИЯ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224" y="2060549"/>
            <a:ext cx="105435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-Довести </a:t>
            </a:r>
            <a:r>
              <a:rPr lang="ru-RU" sz="2800" dirty="0"/>
              <a:t>до сведения родителей информацию об окончании учебного </a:t>
            </a:r>
            <a:r>
              <a:rPr lang="ru-RU" sz="2800" dirty="0" smtClean="0"/>
              <a:t>2024-2025  </a:t>
            </a:r>
            <a:r>
              <a:rPr lang="ru-RU" sz="2800" dirty="0"/>
              <a:t>года</a:t>
            </a:r>
          </a:p>
          <a:p>
            <a:r>
              <a:rPr lang="ru-RU" sz="2800" dirty="0" smtClean="0"/>
              <a:t>-Информировать </a:t>
            </a:r>
            <a:r>
              <a:rPr lang="ru-RU" sz="2800" dirty="0"/>
              <a:t>родителей о необходимости соблюдать Устав Гимназии: внешний вид, проход в гимназию, дисциплина</a:t>
            </a:r>
          </a:p>
          <a:p>
            <a:r>
              <a:rPr lang="ru-RU" sz="2800" dirty="0" smtClean="0"/>
              <a:t>-Довести </a:t>
            </a:r>
            <a:r>
              <a:rPr lang="ru-RU" sz="2800" dirty="0"/>
              <a:t>до сведения родителей информацию о соблюдении правил безопасности в период каникул</a:t>
            </a:r>
          </a:p>
          <a:p>
            <a:r>
              <a:rPr lang="ru-RU" sz="2800" dirty="0" smtClean="0"/>
              <a:t>-Представителям </a:t>
            </a:r>
            <a:r>
              <a:rPr lang="ru-RU" sz="2800" dirty="0"/>
              <a:t>родительского комитета выпускных классов донести информацию до сведения всех родителей обучающихся своих классов о ГИА </a:t>
            </a:r>
          </a:p>
        </p:txBody>
      </p:sp>
    </p:spTree>
    <p:extLst>
      <p:ext uri="{BB962C8B-B14F-4D97-AF65-F5344CB8AC3E}">
        <p14:creationId xmlns:p14="http://schemas.microsoft.com/office/powerpoint/2010/main" val="37420286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98119" y="2365934"/>
            <a:ext cx="11067781" cy="1771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</a:rPr>
              <a:t>Информировать </a:t>
            </a:r>
            <a:r>
              <a:rPr lang="ru-RU" sz="2800" dirty="0">
                <a:solidFill>
                  <a:srgbClr val="000000"/>
                </a:solidFill>
              </a:rPr>
              <a:t>родителей о запрете использования на уроках мобильных телефонов, ознакомить с Положением «Правила внутреннего распорядка обучающихся</a:t>
            </a:r>
            <a:r>
              <a:rPr lang="ru-RU" sz="2800" dirty="0" smtClean="0">
                <a:solidFill>
                  <a:srgbClr val="000000"/>
                </a:solidFill>
              </a:rPr>
              <a:t>»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</a:rPr>
              <a:t>Запланировать выезды на экскурсии</a:t>
            </a: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02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93304" y="2239347"/>
            <a:ext cx="11952515" cy="4487679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22.05.- 6 уроков, на 7 уроке генеральная уборка</a:t>
            </a:r>
          </a:p>
          <a:p>
            <a:pPr marL="0" indent="0">
              <a:buNone/>
            </a:pPr>
            <a:r>
              <a:rPr lang="ru-RU" sz="3600" dirty="0" smtClean="0"/>
              <a:t>23.05 - последний учебный день – 4 урока, 5-й урок классный час</a:t>
            </a:r>
          </a:p>
          <a:p>
            <a:pPr marL="0" indent="0">
              <a:buNone/>
            </a:pPr>
            <a:r>
              <a:rPr lang="ru-RU" sz="3600" dirty="0" smtClean="0"/>
              <a:t>23.05 - праздник для 9-х  классов на 6 уроке в 13:35 «Завершение учебного года девятиклассников»</a:t>
            </a:r>
          </a:p>
          <a:p>
            <a:pPr marL="0" indent="0">
              <a:buNone/>
            </a:pPr>
            <a:r>
              <a:rPr lang="ru-RU" sz="3600" dirty="0" smtClean="0"/>
              <a:t>24.05 - праздник для 11-х классов «Последний звонок» в 11:00</a:t>
            </a:r>
          </a:p>
          <a:p>
            <a:pPr marL="0" indent="0">
              <a:buNone/>
            </a:pPr>
            <a:r>
              <a:rPr lang="ru-RU" sz="3600" dirty="0" smtClean="0"/>
              <a:t>26.05 – проведение консультаций, 12:00 подготовка кабинетов к ЕГЭ 10 классы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55369" y="121298"/>
            <a:ext cx="9255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ОКОНЧАНИЕ УЧЕБНОГО ГОДА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93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РЕМОНТЫ В ЛЕТНИЙ ПЕРИОД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539" y="1664714"/>
            <a:ext cx="121920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Замена напольного покрытия в кабинетах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226 – начальная школа,</a:t>
            </a:r>
          </a:p>
          <a:p>
            <a:r>
              <a:rPr lang="ru-RU" sz="2400" dirty="0" smtClean="0"/>
              <a:t>234  - математика, </a:t>
            </a:r>
            <a:endParaRPr lang="ru-RU" sz="2400" dirty="0"/>
          </a:p>
          <a:p>
            <a:r>
              <a:rPr lang="ru-RU" sz="2400" dirty="0" smtClean="0"/>
              <a:t>Холл 1 этажа (начальная школа)</a:t>
            </a:r>
          </a:p>
          <a:p>
            <a:r>
              <a:rPr lang="ru-RU" sz="2400" dirty="0" smtClean="0"/>
              <a:t>Канцелярия - ремонт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Ремонт в столовой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Силами сотрудников – рекреация 3 этажа</a:t>
            </a:r>
          </a:p>
          <a:p>
            <a:r>
              <a:rPr lang="ru-RU" sz="2400" dirty="0" smtClean="0"/>
              <a:t>Силами родителей –</a:t>
            </a:r>
          </a:p>
          <a:p>
            <a:r>
              <a:rPr lang="ru-RU" sz="2400" dirty="0" smtClean="0"/>
              <a:t>114 кабинет  2 «В» класс</a:t>
            </a:r>
          </a:p>
          <a:p>
            <a:r>
              <a:rPr lang="ru-RU" sz="2400" dirty="0" smtClean="0"/>
              <a:t>226 кабинет  1 «В» класс</a:t>
            </a:r>
          </a:p>
          <a:p>
            <a:r>
              <a:rPr lang="ru-RU" sz="2400" dirty="0" smtClean="0"/>
              <a:t>354 кабинет   8 «А» класс</a:t>
            </a:r>
            <a:endParaRPr lang="ru-RU" sz="2400" dirty="0"/>
          </a:p>
          <a:p>
            <a:r>
              <a:rPr lang="ru-RU" sz="2400" dirty="0" smtClean="0"/>
              <a:t>356 кабинет </a:t>
            </a:r>
            <a:r>
              <a:rPr lang="en-US" sz="2400" dirty="0" smtClean="0"/>
              <a:t>     </a:t>
            </a:r>
            <a:r>
              <a:rPr lang="ru-RU" sz="2400" dirty="0" smtClean="0"/>
              <a:t>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101" y="4232562"/>
            <a:ext cx="4736317" cy="21309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959" y="1664714"/>
            <a:ext cx="4432041" cy="249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62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887" y="4287233"/>
            <a:ext cx="3540113" cy="26879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ПОРЧА И УТРАТА УЧЕБНИКОВ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646" y="1694881"/>
            <a:ext cx="975049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Положения о порядке пользования учебниками и учебными пособиями обучающимися и сотрудниками ГБОУ Гимназии № 441,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утери или порчи учебника и другого библиотечного имущества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обучающимся, классный руководитель  контролирует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своевременное его возмещение, равное по стоимости и востребованное по содержанию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50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58" y="1683052"/>
            <a:ext cx="9199907" cy="51749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6367" y="475861"/>
            <a:ext cx="84721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СКВЕР НА СОФИЙСКОЙ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377265" y="2435290"/>
            <a:ext cx="26475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hlinkClick r:id="rId3"/>
              </a:rPr>
              <a:t>https://pos.gosuslugi.ru/lkp/fkgs/15852/95153/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580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39E68-F44A-4D05-AC0A-3BE946D26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463869"/>
            <a:ext cx="11019452" cy="777102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/>
            </a:r>
            <a:br>
              <a:rPr lang="en-US" sz="2800" dirty="0" smtClean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/>
            </a:r>
            <a:br>
              <a:rPr lang="en-US" sz="2800" dirty="0">
                <a:solidFill>
                  <a:schemeClr val="accent1"/>
                </a:solidFill>
              </a:rPr>
            </a:br>
            <a:r>
              <a:rPr lang="en-US" sz="2800" dirty="0" smtClean="0">
                <a:solidFill>
                  <a:schemeClr val="accent1"/>
                </a:solidFill>
              </a:rPr>
              <a:t/>
            </a:r>
            <a:br>
              <a:rPr lang="en-US" sz="2800" dirty="0" smtClean="0">
                <a:solidFill>
                  <a:schemeClr val="accent1"/>
                </a:solidFill>
              </a:rPr>
            </a:br>
            <a:r>
              <a:rPr lang="en-US" sz="2800" dirty="0" smtClean="0">
                <a:solidFill>
                  <a:schemeClr val="accent1"/>
                </a:solidFill>
              </a:rPr>
              <a:t/>
            </a:r>
            <a:br>
              <a:rPr lang="en-US" sz="2800" dirty="0" smtClean="0">
                <a:solidFill>
                  <a:schemeClr val="accent1"/>
                </a:solidFill>
              </a:rPr>
            </a:br>
            <a:r>
              <a:rPr lang="en-US" sz="2800" dirty="0" smtClean="0">
                <a:solidFill>
                  <a:schemeClr val="accent1"/>
                </a:solidFill>
              </a:rPr>
              <a:t/>
            </a:r>
            <a:br>
              <a:rPr lang="en-US" sz="2800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Начальная </a:t>
            </a:r>
            <a:r>
              <a:rPr lang="ru-RU" b="1" dirty="0">
                <a:solidFill>
                  <a:schemeClr val="bg1"/>
                </a:solidFill>
              </a:rPr>
              <a:t>школа – родительские собрания для 1-4 классов –  20 мая в </a:t>
            </a:r>
            <a:r>
              <a:rPr lang="en-US" b="1" dirty="0" smtClean="0">
                <a:solidFill>
                  <a:schemeClr val="bg1"/>
                </a:solidFill>
              </a:rPr>
              <a:t>1</a:t>
            </a:r>
            <a:r>
              <a:rPr lang="ru-RU" b="1" dirty="0" smtClean="0">
                <a:solidFill>
                  <a:schemeClr val="bg1"/>
                </a:solidFill>
              </a:rPr>
              <a:t>8.00</a:t>
            </a:r>
            <a:r>
              <a:rPr lang="en-US" sz="2800" dirty="0">
                <a:solidFill>
                  <a:schemeClr val="accent1"/>
                </a:solidFill>
              </a:rPr>
              <a:t/>
            </a:r>
            <a:br>
              <a:rPr lang="en-US" sz="2800" dirty="0">
                <a:solidFill>
                  <a:schemeClr val="accent1"/>
                </a:solidFill>
              </a:rPr>
            </a:br>
            <a:r>
              <a:rPr lang="en-US" sz="2800" dirty="0" smtClean="0">
                <a:solidFill>
                  <a:schemeClr val="accent1"/>
                </a:solidFill>
              </a:rPr>
              <a:t/>
            </a:r>
            <a:br>
              <a:rPr lang="en-US" sz="2800" dirty="0" smtClean="0">
                <a:solidFill>
                  <a:schemeClr val="accent1"/>
                </a:solidFill>
              </a:rPr>
            </a:br>
            <a:r>
              <a:rPr lang="ru-RU" sz="2800" dirty="0" smtClean="0">
                <a:solidFill>
                  <a:schemeClr val="accent1"/>
                </a:solidFill>
              </a:rPr>
              <a:t>Ассамблея </a:t>
            </a:r>
            <a:r>
              <a:rPr lang="ru-RU" sz="2800" dirty="0">
                <a:solidFill>
                  <a:schemeClr val="accent1"/>
                </a:solidFill>
              </a:rPr>
              <a:t>награждений (подведение </a:t>
            </a:r>
            <a:r>
              <a:rPr lang="ru-RU" sz="2800" dirty="0" smtClean="0">
                <a:solidFill>
                  <a:schemeClr val="accent1"/>
                </a:solidFill>
              </a:rPr>
              <a:t>итогов учебного года)</a:t>
            </a:r>
            <a:r>
              <a:rPr lang="ru-RU" sz="2800" dirty="0">
                <a:solidFill>
                  <a:schemeClr val="accent1"/>
                </a:solidFill>
              </a:rPr>
              <a:t/>
            </a:r>
            <a:br>
              <a:rPr lang="ru-RU" sz="2800" dirty="0">
                <a:solidFill>
                  <a:schemeClr val="accent1"/>
                </a:solidFill>
              </a:rPr>
            </a:b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>
                <a:solidFill>
                  <a:schemeClr val="accent1"/>
                </a:solidFill>
              </a:rPr>
              <a:t>4 </a:t>
            </a:r>
            <a:r>
              <a:rPr lang="ru-RU" sz="2800" dirty="0">
                <a:solidFill>
                  <a:schemeClr val="accent1"/>
                </a:solidFill>
              </a:rPr>
              <a:t>классы - </a:t>
            </a:r>
            <a:r>
              <a:rPr lang="ru-RU" sz="2800" dirty="0" smtClean="0">
                <a:solidFill>
                  <a:schemeClr val="tx1"/>
                </a:solidFill>
              </a:rPr>
              <a:t>21.05</a:t>
            </a:r>
            <a:r>
              <a:rPr lang="ru-RU" sz="2800" dirty="0">
                <a:solidFill>
                  <a:schemeClr val="tx1"/>
                </a:solidFill>
              </a:rPr>
              <a:t>, в </a:t>
            </a:r>
            <a:r>
              <a:rPr lang="ru-RU" sz="2800" dirty="0" smtClean="0">
                <a:solidFill>
                  <a:schemeClr val="tx1"/>
                </a:solidFill>
              </a:rPr>
              <a:t>9.00</a:t>
            </a:r>
            <a:r>
              <a:rPr lang="ru-RU" sz="2800" dirty="0">
                <a:solidFill>
                  <a:schemeClr val="accent1"/>
                </a:solidFill>
              </a:rPr>
              <a:t/>
            </a:r>
            <a:br>
              <a:rPr lang="ru-RU" sz="2800" dirty="0">
                <a:solidFill>
                  <a:schemeClr val="accent1"/>
                </a:solidFill>
              </a:rPr>
            </a:b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>
                <a:solidFill>
                  <a:schemeClr val="accent1"/>
                </a:solidFill>
              </a:rPr>
              <a:t>1-3 </a:t>
            </a:r>
            <a:r>
              <a:rPr lang="ru-RU" sz="2800" dirty="0">
                <a:solidFill>
                  <a:schemeClr val="accent1"/>
                </a:solidFill>
              </a:rPr>
              <a:t>классы- </a:t>
            </a:r>
            <a:r>
              <a:rPr lang="ru-RU" sz="2800" dirty="0" smtClean="0"/>
              <a:t>20</a:t>
            </a:r>
            <a:r>
              <a:rPr lang="ru-RU" sz="2800" dirty="0" smtClean="0">
                <a:solidFill>
                  <a:schemeClr val="tx1"/>
                </a:solidFill>
              </a:rPr>
              <a:t> мая на 1 и 2 уроке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D55D5B-EC3B-4211-BD48-6F3A31E52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637" y="3553940"/>
            <a:ext cx="11693357" cy="3779921"/>
          </a:xfrm>
        </p:spPr>
        <p:txBody>
          <a:bodyPr>
            <a:normAutofit/>
          </a:bodyPr>
          <a:lstStyle/>
          <a:p>
            <a:pPr marL="11430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Будущие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первоклассники</a:t>
            </a:r>
            <a:r>
              <a:rPr lang="ru-RU" sz="2400" dirty="0">
                <a:solidFill>
                  <a:schemeClr val="tx1"/>
                </a:solidFill>
              </a:rPr>
              <a:t>: с </a:t>
            </a:r>
            <a:r>
              <a:rPr lang="ru-RU" sz="2400" dirty="0" smtClean="0">
                <a:solidFill>
                  <a:schemeClr val="tx1"/>
                </a:solidFill>
              </a:rPr>
              <a:t>19 мая начнется </a:t>
            </a:r>
            <a:r>
              <a:rPr lang="ru-RU" sz="2400" dirty="0">
                <a:solidFill>
                  <a:schemeClr val="tx1"/>
                </a:solidFill>
              </a:rPr>
              <a:t>рассылка приглашений в </a:t>
            </a:r>
            <a:r>
              <a:rPr lang="ru-RU" sz="2400" dirty="0" smtClean="0">
                <a:solidFill>
                  <a:schemeClr val="tx1"/>
                </a:solidFill>
              </a:rPr>
              <a:t>школу, для подачи оригиналов документов тем родителям, которые </a:t>
            </a:r>
            <a:r>
              <a:rPr lang="ru-RU" sz="2400" dirty="0">
                <a:solidFill>
                  <a:schemeClr val="tx1"/>
                </a:solidFill>
              </a:rPr>
              <a:t>подают заявление </a:t>
            </a:r>
            <a:r>
              <a:rPr lang="ru-RU" sz="2400" dirty="0" smtClean="0">
                <a:solidFill>
                  <a:schemeClr val="tx1"/>
                </a:solidFill>
              </a:rPr>
              <a:t>с </a:t>
            </a:r>
            <a:r>
              <a:rPr lang="ru-RU" sz="2400" dirty="0">
                <a:solidFill>
                  <a:schemeClr val="tx1"/>
                </a:solidFill>
              </a:rPr>
              <a:t>1.04 по </a:t>
            </a:r>
            <a:r>
              <a:rPr lang="ru-RU" sz="2400" dirty="0" smtClean="0">
                <a:solidFill>
                  <a:schemeClr val="tx1"/>
                </a:solidFill>
              </a:rPr>
              <a:t>30.06</a:t>
            </a:r>
            <a:endParaRPr lang="ru-RU" sz="2400" dirty="0">
              <a:solidFill>
                <a:schemeClr val="tx1"/>
              </a:solidFill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Открывается 3 первых класса: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2018-2019 гг.-период сокращения численности населения</a:t>
            </a:r>
            <a:endParaRPr lang="ru-RU" sz="2400" dirty="0">
              <a:solidFill>
                <a:schemeClr val="tx1"/>
              </a:solidFill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accent1"/>
                </a:solidFill>
              </a:rPr>
              <a:t>Благодарность классам</a:t>
            </a:r>
            <a:r>
              <a:rPr lang="ru-RU" sz="2400" dirty="0" smtClean="0">
                <a:solidFill>
                  <a:schemeClr val="tx1"/>
                </a:solidFill>
              </a:rPr>
              <a:t>: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родительская поддержка и социальная активность в течение учебного года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accent1"/>
                </a:solidFill>
              </a:rPr>
              <a:t>Благоустройство территорий</a:t>
            </a:r>
            <a:r>
              <a:rPr lang="ru-RU" sz="2400" dirty="0" smtClean="0">
                <a:solidFill>
                  <a:schemeClr val="tx1"/>
                </a:solidFill>
              </a:rPr>
              <a:t>: 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-уход, подкормка, обрезка, рыхление, прореживание кустарников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-озеленение школьного двора- отличная акция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114300" indent="0">
              <a:spcBef>
                <a:spcPts val="0"/>
              </a:spcBef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114300" indent="0">
              <a:spcBef>
                <a:spcPts val="0"/>
              </a:spcBef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114300" indent="0">
              <a:spcBef>
                <a:spcPts val="0"/>
              </a:spcBef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41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title" idx="4294967295"/>
          </p:nvPr>
        </p:nvSpPr>
        <p:spPr>
          <a:xfrm>
            <a:off x="186480" y="98279"/>
            <a:ext cx="11576160" cy="1419487"/>
          </a:xfrm>
          <a:prstGeom prst="rect">
            <a:avLst/>
          </a:prstGeom>
          <a:noFill/>
          <a:ln w="0">
            <a:noFill/>
          </a:ln>
        </p:spPr>
        <p:txBody>
          <a:bodyPr lIns="0" tIns="12600" rIns="0" bIns="0" anchor="ctr">
            <a:noAutofit/>
          </a:bodyPr>
          <a:lstStyle/>
          <a:p>
            <a:pPr marL="12600" indent="0" algn="ctr">
              <a:lnSpc>
                <a:spcPct val="100000"/>
              </a:lnSpc>
              <a:spcBef>
                <a:spcPts val="99"/>
              </a:spcBef>
              <a:buNone/>
            </a:pPr>
            <a:r>
              <a:rPr lang="ru-RU" sz="3600" b="1" spc="344" dirty="0" smtClean="0">
                <a:solidFill>
                  <a:schemeClr val="lt1"/>
                </a:solidFill>
                <a:latin typeface="+mn-lt"/>
              </a:rPr>
              <a:t>ИЗМЕНЕНИЯ В ФЕДЕРАЛЬНЫХ ПРОГРАММАХ</a:t>
            </a:r>
            <a:br>
              <a:rPr lang="ru-RU" sz="3600" b="1" spc="344" dirty="0" smtClean="0">
                <a:solidFill>
                  <a:schemeClr val="lt1"/>
                </a:solidFill>
                <a:latin typeface="+mn-lt"/>
              </a:rPr>
            </a:br>
            <a:r>
              <a:rPr lang="ru-RU" sz="3600" b="1" spc="344" dirty="0" smtClean="0">
                <a:solidFill>
                  <a:schemeClr val="lt1"/>
                </a:solidFill>
                <a:latin typeface="+mn-lt"/>
              </a:rPr>
              <a:t>основного общего образования</a:t>
            </a:r>
            <a:endParaRPr lang="ru-RU" sz="3600" b="0" strike="noStrike" spc="-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90" name="object 6"/>
          <p:cNvSpPr/>
          <p:nvPr/>
        </p:nvSpPr>
        <p:spPr>
          <a:xfrm>
            <a:off x="345960" y="3180600"/>
            <a:ext cx="2763720" cy="33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 anchor="t">
            <a:spAutoFit/>
          </a:bodyPr>
          <a:lstStyle/>
          <a:p>
            <a:pPr algn="ctr">
              <a:lnSpc>
                <a:spcPts val="2506"/>
              </a:lnSpc>
              <a:spcBef>
                <a:spcPts val="99"/>
              </a:spcBef>
            </a:pPr>
            <a:endParaRPr lang="ru-RU" sz="2200" b="0" strike="noStrike" spc="-1">
              <a:solidFill>
                <a:srgbClr val="000000"/>
              </a:solidFill>
              <a:latin typeface="Microsoft Sans Serif"/>
              <a:ea typeface="Arial"/>
            </a:endParaRPr>
          </a:p>
        </p:txBody>
      </p:sp>
      <p:sp>
        <p:nvSpPr>
          <p:cNvPr id="494" name="object 11"/>
          <p:cNvSpPr/>
          <p:nvPr/>
        </p:nvSpPr>
        <p:spPr>
          <a:xfrm>
            <a:off x="819395" y="6241113"/>
            <a:ext cx="10353649" cy="616887"/>
          </a:xfrm>
          <a:custGeom>
            <a:avLst/>
            <a:gdLst>
              <a:gd name="textAreaLeft" fmla="*/ 0 w 10560240"/>
              <a:gd name="textAreaRight" fmla="*/ 10560600 w 10560240"/>
              <a:gd name="textAreaTop" fmla="*/ 0 h 1218240"/>
              <a:gd name="textAreaBottom" fmla="*/ 1218600 h 1218240"/>
            </a:gdLst>
            <a:ahLst/>
            <a:cxnLst/>
            <a:rect l="textAreaLeft" t="textAreaTop" r="textAreaRight" b="textAreaBottom"/>
            <a:pathLst>
              <a:path w="10560685" h="1218565">
                <a:moveTo>
                  <a:pt x="10560063" y="0"/>
                </a:moveTo>
                <a:lnTo>
                  <a:pt x="0" y="0"/>
                </a:lnTo>
                <a:lnTo>
                  <a:pt x="0" y="1218491"/>
                </a:lnTo>
                <a:lnTo>
                  <a:pt x="10560063" y="1218491"/>
                </a:lnTo>
                <a:lnTo>
                  <a:pt x="10560063" y="0"/>
                </a:lnTo>
                <a:close/>
              </a:path>
            </a:pathLst>
          </a:custGeom>
          <a:solidFill>
            <a:srgbClr val="0039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400" b="0" strike="noStrike" spc="-1">
              <a:solidFill>
                <a:srgbClr val="000000"/>
              </a:solidFill>
              <a:latin typeface="Arial"/>
              <a:ea typeface="Arial"/>
            </a:endParaRPr>
          </a:p>
        </p:txBody>
      </p:sp>
      <p:grpSp>
        <p:nvGrpSpPr>
          <p:cNvPr id="15" name="object 12"/>
          <p:cNvGrpSpPr/>
          <p:nvPr/>
        </p:nvGrpSpPr>
        <p:grpSpPr>
          <a:xfrm>
            <a:off x="-349" y="2544485"/>
            <a:ext cx="792480" cy="970915"/>
            <a:chOff x="710260" y="1941702"/>
            <a:chExt cx="792480" cy="970915"/>
          </a:xfrm>
        </p:grpSpPr>
        <p:sp>
          <p:nvSpPr>
            <p:cNvPr id="16" name="object 13"/>
            <p:cNvSpPr/>
            <p:nvPr/>
          </p:nvSpPr>
          <p:spPr>
            <a:xfrm>
              <a:off x="808748" y="2036063"/>
              <a:ext cx="591185" cy="876300"/>
            </a:xfrm>
            <a:custGeom>
              <a:avLst/>
              <a:gdLst/>
              <a:ahLst/>
              <a:cxnLst/>
              <a:rect l="l" t="t" r="r" b="b"/>
              <a:pathLst>
                <a:path w="591185" h="876300">
                  <a:moveTo>
                    <a:pt x="295884" y="0"/>
                  </a:moveTo>
                  <a:lnTo>
                    <a:pt x="292252" y="0"/>
                  </a:lnTo>
                  <a:lnTo>
                    <a:pt x="244535" y="4463"/>
                  </a:lnTo>
                  <a:lnTo>
                    <a:pt x="199333" y="16288"/>
                  </a:lnTo>
                  <a:lnTo>
                    <a:pt x="157245" y="34845"/>
                  </a:lnTo>
                  <a:lnTo>
                    <a:pt x="118868" y="59503"/>
                  </a:lnTo>
                  <a:lnTo>
                    <a:pt x="84799" y="89630"/>
                  </a:lnTo>
                  <a:lnTo>
                    <a:pt x="55636" y="124596"/>
                  </a:lnTo>
                  <a:lnTo>
                    <a:pt x="31977" y="163769"/>
                  </a:lnTo>
                  <a:lnTo>
                    <a:pt x="14420" y="206520"/>
                  </a:lnTo>
                  <a:lnTo>
                    <a:pt x="3561" y="252216"/>
                  </a:lnTo>
                  <a:lnTo>
                    <a:pt x="0" y="300227"/>
                  </a:lnTo>
                  <a:lnTo>
                    <a:pt x="4007" y="345196"/>
                  </a:lnTo>
                  <a:lnTo>
                    <a:pt x="14691" y="388426"/>
                  </a:lnTo>
                  <a:lnTo>
                    <a:pt x="31737" y="429341"/>
                  </a:lnTo>
                  <a:lnTo>
                    <a:pt x="54830" y="467360"/>
                  </a:lnTo>
                  <a:lnTo>
                    <a:pt x="83654" y="501903"/>
                  </a:lnTo>
                  <a:lnTo>
                    <a:pt x="110896" y="535898"/>
                  </a:lnTo>
                  <a:lnTo>
                    <a:pt x="130584" y="573738"/>
                  </a:lnTo>
                  <a:lnTo>
                    <a:pt x="142533" y="614364"/>
                  </a:lnTo>
                  <a:lnTo>
                    <a:pt x="146558" y="656716"/>
                  </a:lnTo>
                  <a:lnTo>
                    <a:pt x="146558" y="696213"/>
                  </a:lnTo>
                  <a:lnTo>
                    <a:pt x="153070" y="736623"/>
                  </a:lnTo>
                  <a:lnTo>
                    <a:pt x="171134" y="771937"/>
                  </a:lnTo>
                  <a:lnTo>
                    <a:pt x="198534" y="799869"/>
                  </a:lnTo>
                  <a:lnTo>
                    <a:pt x="233057" y="818134"/>
                  </a:lnTo>
                  <a:lnTo>
                    <a:pt x="233057" y="826515"/>
                  </a:lnTo>
                  <a:lnTo>
                    <a:pt x="236851" y="845814"/>
                  </a:lnTo>
                  <a:lnTo>
                    <a:pt x="247246" y="861647"/>
                  </a:lnTo>
                  <a:lnTo>
                    <a:pt x="262761" y="872361"/>
                  </a:lnTo>
                  <a:lnTo>
                    <a:pt x="281914" y="876300"/>
                  </a:lnTo>
                  <a:lnTo>
                    <a:pt x="309143" y="876300"/>
                  </a:lnTo>
                  <a:lnTo>
                    <a:pt x="328264" y="872361"/>
                  </a:lnTo>
                  <a:lnTo>
                    <a:pt x="343782" y="861647"/>
                  </a:lnTo>
                  <a:lnTo>
                    <a:pt x="354195" y="845814"/>
                  </a:lnTo>
                  <a:lnTo>
                    <a:pt x="355220" y="840613"/>
                  </a:lnTo>
                  <a:lnTo>
                    <a:pt x="276237" y="840613"/>
                  </a:lnTo>
                  <a:lnTo>
                    <a:pt x="270637" y="834009"/>
                  </a:lnTo>
                  <a:lnTo>
                    <a:pt x="270637" y="825626"/>
                  </a:lnTo>
                  <a:lnTo>
                    <a:pt x="358000" y="825626"/>
                  </a:lnTo>
                  <a:lnTo>
                    <a:pt x="358000" y="818134"/>
                  </a:lnTo>
                  <a:lnTo>
                    <a:pt x="392925" y="799869"/>
                  </a:lnTo>
                  <a:lnTo>
                    <a:pt x="402526" y="790066"/>
                  </a:lnTo>
                  <a:lnTo>
                    <a:pt x="277177" y="790066"/>
                  </a:lnTo>
                  <a:lnTo>
                    <a:pt x="249553" y="785881"/>
                  </a:lnTo>
                  <a:lnTo>
                    <a:pt x="225269" y="774207"/>
                  </a:lnTo>
                  <a:lnTo>
                    <a:pt x="205572" y="756366"/>
                  </a:lnTo>
                  <a:lnTo>
                    <a:pt x="191706" y="733678"/>
                  </a:lnTo>
                  <a:lnTo>
                    <a:pt x="438585" y="733678"/>
                  </a:lnTo>
                  <a:lnTo>
                    <a:pt x="443918" y="699897"/>
                  </a:lnTo>
                  <a:lnTo>
                    <a:pt x="183261" y="699897"/>
                  </a:lnTo>
                  <a:lnTo>
                    <a:pt x="183261" y="674624"/>
                  </a:lnTo>
                  <a:lnTo>
                    <a:pt x="444500" y="674624"/>
                  </a:lnTo>
                  <a:lnTo>
                    <a:pt x="444500" y="656716"/>
                  </a:lnTo>
                  <a:lnTo>
                    <a:pt x="446191" y="638937"/>
                  </a:lnTo>
                  <a:lnTo>
                    <a:pt x="184213" y="638937"/>
                  </a:lnTo>
                  <a:lnTo>
                    <a:pt x="176976" y="594729"/>
                  </a:lnTo>
                  <a:lnTo>
                    <a:pt x="162436" y="552735"/>
                  </a:lnTo>
                  <a:lnTo>
                    <a:pt x="140690" y="513742"/>
                  </a:lnTo>
                  <a:lnTo>
                    <a:pt x="111836" y="478536"/>
                  </a:lnTo>
                  <a:lnTo>
                    <a:pt x="80520" y="439852"/>
                  </a:lnTo>
                  <a:lnTo>
                    <a:pt x="57418" y="396430"/>
                  </a:lnTo>
                  <a:lnTo>
                    <a:pt x="42957" y="349484"/>
                  </a:lnTo>
                  <a:lnTo>
                    <a:pt x="37566" y="300227"/>
                  </a:lnTo>
                  <a:lnTo>
                    <a:pt x="42002" y="249368"/>
                  </a:lnTo>
                  <a:lnTo>
                    <a:pt x="42032" y="249017"/>
                  </a:lnTo>
                  <a:lnTo>
                    <a:pt x="56380" y="200294"/>
                  </a:lnTo>
                  <a:lnTo>
                    <a:pt x="79887" y="155120"/>
                  </a:lnTo>
                  <a:lnTo>
                    <a:pt x="111836" y="114553"/>
                  </a:lnTo>
                  <a:lnTo>
                    <a:pt x="151292" y="81214"/>
                  </a:lnTo>
                  <a:lnTo>
                    <a:pt x="195675" y="56340"/>
                  </a:lnTo>
                  <a:lnTo>
                    <a:pt x="243934" y="40634"/>
                  </a:lnTo>
                  <a:lnTo>
                    <a:pt x="294605" y="34845"/>
                  </a:lnTo>
                  <a:lnTo>
                    <a:pt x="436085" y="34845"/>
                  </a:lnTo>
                  <a:lnTo>
                    <a:pt x="430384" y="31409"/>
                  </a:lnTo>
                  <a:lnTo>
                    <a:pt x="387624" y="14102"/>
                  </a:lnTo>
                  <a:lnTo>
                    <a:pt x="342517" y="3561"/>
                  </a:lnTo>
                  <a:lnTo>
                    <a:pt x="295884" y="0"/>
                  </a:lnTo>
                  <a:close/>
                </a:path>
                <a:path w="591185" h="876300">
                  <a:moveTo>
                    <a:pt x="358000" y="825626"/>
                  </a:moveTo>
                  <a:lnTo>
                    <a:pt x="323278" y="825626"/>
                  </a:lnTo>
                  <a:lnTo>
                    <a:pt x="325094" y="826515"/>
                  </a:lnTo>
                  <a:lnTo>
                    <a:pt x="325094" y="835025"/>
                  </a:lnTo>
                  <a:lnTo>
                    <a:pt x="318541" y="840613"/>
                  </a:lnTo>
                  <a:lnTo>
                    <a:pt x="355220" y="840613"/>
                  </a:lnTo>
                  <a:lnTo>
                    <a:pt x="358000" y="826515"/>
                  </a:lnTo>
                  <a:lnTo>
                    <a:pt x="358000" y="825626"/>
                  </a:lnTo>
                  <a:close/>
                </a:path>
                <a:path w="591185" h="876300">
                  <a:moveTo>
                    <a:pt x="438585" y="733678"/>
                  </a:moveTo>
                  <a:lnTo>
                    <a:pt x="403148" y="733678"/>
                  </a:lnTo>
                  <a:lnTo>
                    <a:pt x="389233" y="757170"/>
                  </a:lnTo>
                  <a:lnTo>
                    <a:pt x="369512" y="774922"/>
                  </a:lnTo>
                  <a:lnTo>
                    <a:pt x="345220" y="786149"/>
                  </a:lnTo>
                  <a:lnTo>
                    <a:pt x="317588" y="790066"/>
                  </a:lnTo>
                  <a:lnTo>
                    <a:pt x="402526" y="790066"/>
                  </a:lnTo>
                  <a:lnTo>
                    <a:pt x="420281" y="771937"/>
                  </a:lnTo>
                  <a:lnTo>
                    <a:pt x="438121" y="736623"/>
                  </a:lnTo>
                  <a:lnTo>
                    <a:pt x="438585" y="733678"/>
                  </a:lnTo>
                  <a:close/>
                </a:path>
                <a:path w="591185" h="876300">
                  <a:moveTo>
                    <a:pt x="444500" y="674624"/>
                  </a:moveTo>
                  <a:lnTo>
                    <a:pt x="411594" y="674624"/>
                  </a:lnTo>
                  <a:lnTo>
                    <a:pt x="411594" y="699897"/>
                  </a:lnTo>
                  <a:lnTo>
                    <a:pt x="443918" y="699897"/>
                  </a:lnTo>
                  <a:lnTo>
                    <a:pt x="444500" y="696213"/>
                  </a:lnTo>
                  <a:lnTo>
                    <a:pt x="444500" y="674624"/>
                  </a:lnTo>
                  <a:close/>
                </a:path>
                <a:path w="591185" h="876300">
                  <a:moveTo>
                    <a:pt x="304495" y="181990"/>
                  </a:moveTo>
                  <a:lnTo>
                    <a:pt x="292252" y="181990"/>
                  </a:lnTo>
                  <a:lnTo>
                    <a:pt x="286575" y="183896"/>
                  </a:lnTo>
                  <a:lnTo>
                    <a:pt x="284683" y="189611"/>
                  </a:lnTo>
                  <a:lnTo>
                    <a:pt x="216090" y="291846"/>
                  </a:lnTo>
                  <a:lnTo>
                    <a:pt x="214274" y="294639"/>
                  </a:lnTo>
                  <a:lnTo>
                    <a:pt x="212382" y="297434"/>
                  </a:lnTo>
                  <a:lnTo>
                    <a:pt x="212382" y="638937"/>
                  </a:lnTo>
                  <a:lnTo>
                    <a:pt x="245211" y="638937"/>
                  </a:lnTo>
                  <a:lnTo>
                    <a:pt x="245211" y="325627"/>
                  </a:lnTo>
                  <a:lnTo>
                    <a:pt x="384365" y="325627"/>
                  </a:lnTo>
                  <a:lnTo>
                    <a:pt x="384365" y="297434"/>
                  </a:lnTo>
                  <a:lnTo>
                    <a:pt x="296443" y="297434"/>
                  </a:lnTo>
                  <a:lnTo>
                    <a:pt x="285901" y="297078"/>
                  </a:lnTo>
                  <a:lnTo>
                    <a:pt x="275378" y="296021"/>
                  </a:lnTo>
                  <a:lnTo>
                    <a:pt x="264930" y="294272"/>
                  </a:lnTo>
                  <a:lnTo>
                    <a:pt x="254609" y="291846"/>
                  </a:lnTo>
                  <a:lnTo>
                    <a:pt x="265899" y="275844"/>
                  </a:lnTo>
                  <a:lnTo>
                    <a:pt x="369983" y="275844"/>
                  </a:lnTo>
                  <a:lnTo>
                    <a:pt x="351416" y="247776"/>
                  </a:lnTo>
                  <a:lnTo>
                    <a:pt x="296913" y="247776"/>
                  </a:lnTo>
                  <a:lnTo>
                    <a:pt x="294144" y="246761"/>
                  </a:lnTo>
                  <a:lnTo>
                    <a:pt x="290360" y="245872"/>
                  </a:lnTo>
                  <a:lnTo>
                    <a:pt x="286575" y="245872"/>
                  </a:lnTo>
                  <a:lnTo>
                    <a:pt x="296913" y="230759"/>
                  </a:lnTo>
                  <a:lnTo>
                    <a:pt x="340159" y="230759"/>
                  </a:lnTo>
                  <a:lnTo>
                    <a:pt x="312940" y="189611"/>
                  </a:lnTo>
                  <a:lnTo>
                    <a:pt x="309143" y="184912"/>
                  </a:lnTo>
                  <a:lnTo>
                    <a:pt x="304495" y="181990"/>
                  </a:lnTo>
                  <a:close/>
                </a:path>
                <a:path w="591185" h="876300">
                  <a:moveTo>
                    <a:pt x="348615" y="325627"/>
                  </a:moveTo>
                  <a:lnTo>
                    <a:pt x="245211" y="325627"/>
                  </a:lnTo>
                  <a:lnTo>
                    <a:pt x="254228" y="327925"/>
                  </a:lnTo>
                  <a:lnTo>
                    <a:pt x="262974" y="329533"/>
                  </a:lnTo>
                  <a:lnTo>
                    <a:pt x="280022" y="332105"/>
                  </a:lnTo>
                  <a:lnTo>
                    <a:pt x="280022" y="638937"/>
                  </a:lnTo>
                  <a:lnTo>
                    <a:pt x="314744" y="638937"/>
                  </a:lnTo>
                  <a:lnTo>
                    <a:pt x="314744" y="332105"/>
                  </a:lnTo>
                  <a:lnTo>
                    <a:pt x="332036" y="329533"/>
                  </a:lnTo>
                  <a:lnTo>
                    <a:pt x="340281" y="327925"/>
                  </a:lnTo>
                  <a:lnTo>
                    <a:pt x="348615" y="325627"/>
                  </a:lnTo>
                  <a:close/>
                </a:path>
                <a:path w="591185" h="876300">
                  <a:moveTo>
                    <a:pt x="384365" y="325627"/>
                  </a:moveTo>
                  <a:lnTo>
                    <a:pt x="348615" y="325627"/>
                  </a:lnTo>
                  <a:lnTo>
                    <a:pt x="348615" y="638937"/>
                  </a:lnTo>
                  <a:lnTo>
                    <a:pt x="384365" y="638937"/>
                  </a:lnTo>
                  <a:lnTo>
                    <a:pt x="384365" y="325627"/>
                  </a:lnTo>
                  <a:close/>
                </a:path>
                <a:path w="591185" h="876300">
                  <a:moveTo>
                    <a:pt x="436085" y="34845"/>
                  </a:moveTo>
                  <a:lnTo>
                    <a:pt x="299286" y="34845"/>
                  </a:lnTo>
                  <a:lnTo>
                    <a:pt x="349375" y="39792"/>
                  </a:lnTo>
                  <a:lnTo>
                    <a:pt x="397486" y="54371"/>
                  </a:lnTo>
                  <a:lnTo>
                    <a:pt x="442075" y="77928"/>
                  </a:lnTo>
                  <a:lnTo>
                    <a:pt x="482079" y="109855"/>
                  </a:lnTo>
                  <a:lnTo>
                    <a:pt x="515107" y="149921"/>
                  </a:lnTo>
                  <a:lnTo>
                    <a:pt x="539229" y="194929"/>
                  </a:lnTo>
                  <a:lnTo>
                    <a:pt x="554016" y="243818"/>
                  </a:lnTo>
                  <a:lnTo>
                    <a:pt x="558919" y="294272"/>
                  </a:lnTo>
                  <a:lnTo>
                    <a:pt x="558853" y="297434"/>
                  </a:lnTo>
                  <a:lnTo>
                    <a:pt x="554139" y="345196"/>
                  </a:lnTo>
                  <a:lnTo>
                    <a:pt x="554060" y="346001"/>
                  </a:lnTo>
                  <a:lnTo>
                    <a:pt x="539578" y="394033"/>
                  </a:lnTo>
                  <a:lnTo>
                    <a:pt x="516285" y="438564"/>
                  </a:lnTo>
                  <a:lnTo>
                    <a:pt x="484873" y="478536"/>
                  </a:lnTo>
                  <a:lnTo>
                    <a:pt x="455998" y="513742"/>
                  </a:lnTo>
                  <a:lnTo>
                    <a:pt x="434249" y="552735"/>
                  </a:lnTo>
                  <a:lnTo>
                    <a:pt x="419727" y="594729"/>
                  </a:lnTo>
                  <a:lnTo>
                    <a:pt x="412534" y="638937"/>
                  </a:lnTo>
                  <a:lnTo>
                    <a:pt x="446191" y="638937"/>
                  </a:lnTo>
                  <a:lnTo>
                    <a:pt x="448516" y="614505"/>
                  </a:lnTo>
                  <a:lnTo>
                    <a:pt x="460448" y="574198"/>
                  </a:lnTo>
                  <a:lnTo>
                    <a:pt x="480118" y="536701"/>
                  </a:lnTo>
                  <a:lnTo>
                    <a:pt x="507352" y="502920"/>
                  </a:lnTo>
                  <a:lnTo>
                    <a:pt x="537026" y="467667"/>
                  </a:lnTo>
                  <a:lnTo>
                    <a:pt x="560403" y="428776"/>
                  </a:lnTo>
                  <a:lnTo>
                    <a:pt x="577313" y="386873"/>
                  </a:lnTo>
                  <a:lnTo>
                    <a:pt x="587583" y="342587"/>
                  </a:lnTo>
                  <a:lnTo>
                    <a:pt x="590978" y="297434"/>
                  </a:lnTo>
                  <a:lnTo>
                    <a:pt x="590853" y="291846"/>
                  </a:lnTo>
                  <a:lnTo>
                    <a:pt x="589234" y="252216"/>
                  </a:lnTo>
                  <a:lnTo>
                    <a:pt x="589117" y="249368"/>
                  </a:lnTo>
                  <a:lnTo>
                    <a:pt x="579101" y="203995"/>
                  </a:lnTo>
                  <a:lnTo>
                    <a:pt x="561501" y="161104"/>
                  </a:lnTo>
                  <a:lnTo>
                    <a:pt x="536823" y="121370"/>
                  </a:lnTo>
                  <a:lnTo>
                    <a:pt x="505574" y="85471"/>
                  </a:lnTo>
                  <a:lnTo>
                    <a:pt x="469974" y="55270"/>
                  </a:lnTo>
                  <a:lnTo>
                    <a:pt x="436085" y="34845"/>
                  </a:lnTo>
                  <a:close/>
                </a:path>
                <a:path w="591185" h="876300">
                  <a:moveTo>
                    <a:pt x="369983" y="275844"/>
                  </a:moveTo>
                  <a:lnTo>
                    <a:pt x="327926" y="275844"/>
                  </a:lnTo>
                  <a:lnTo>
                    <a:pt x="338264" y="291846"/>
                  </a:lnTo>
                  <a:lnTo>
                    <a:pt x="327956" y="294272"/>
                  </a:lnTo>
                  <a:lnTo>
                    <a:pt x="317530" y="296021"/>
                  </a:lnTo>
                  <a:lnTo>
                    <a:pt x="307015" y="297078"/>
                  </a:lnTo>
                  <a:lnTo>
                    <a:pt x="296443" y="297434"/>
                  </a:lnTo>
                  <a:lnTo>
                    <a:pt x="384365" y="297434"/>
                  </a:lnTo>
                  <a:lnTo>
                    <a:pt x="383413" y="294639"/>
                  </a:lnTo>
                  <a:lnTo>
                    <a:pt x="380568" y="291846"/>
                  </a:lnTo>
                  <a:lnTo>
                    <a:pt x="369983" y="275844"/>
                  </a:lnTo>
                  <a:close/>
                </a:path>
                <a:path w="591185" h="876300">
                  <a:moveTo>
                    <a:pt x="327926" y="275844"/>
                  </a:moveTo>
                  <a:lnTo>
                    <a:pt x="265899" y="275844"/>
                  </a:lnTo>
                  <a:lnTo>
                    <a:pt x="273653" y="278699"/>
                  </a:lnTo>
                  <a:lnTo>
                    <a:pt x="281406" y="280400"/>
                  </a:lnTo>
                  <a:lnTo>
                    <a:pt x="289159" y="281219"/>
                  </a:lnTo>
                  <a:lnTo>
                    <a:pt x="296913" y="281432"/>
                  </a:lnTo>
                  <a:lnTo>
                    <a:pt x="305202" y="280969"/>
                  </a:lnTo>
                  <a:lnTo>
                    <a:pt x="313134" y="279733"/>
                  </a:lnTo>
                  <a:lnTo>
                    <a:pt x="320709" y="277949"/>
                  </a:lnTo>
                  <a:lnTo>
                    <a:pt x="327926" y="275844"/>
                  </a:lnTo>
                  <a:close/>
                </a:path>
                <a:path w="591185" h="876300">
                  <a:moveTo>
                    <a:pt x="340159" y="230759"/>
                  </a:moveTo>
                  <a:lnTo>
                    <a:pt x="296913" y="230759"/>
                  </a:lnTo>
                  <a:lnTo>
                    <a:pt x="308203" y="245872"/>
                  </a:lnTo>
                  <a:lnTo>
                    <a:pt x="304495" y="247776"/>
                  </a:lnTo>
                  <a:lnTo>
                    <a:pt x="351416" y="247776"/>
                  </a:lnTo>
                  <a:lnTo>
                    <a:pt x="340159" y="230759"/>
                  </a:lnTo>
                  <a:close/>
                </a:path>
              </a:pathLst>
            </a:custGeom>
            <a:solidFill>
              <a:srgbClr val="1A69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5087" y="2095626"/>
              <a:ext cx="258953" cy="254253"/>
            </a:xfrm>
            <a:prstGeom prst="rect">
              <a:avLst/>
            </a:prstGeom>
          </p:spPr>
        </p:pic>
        <p:sp>
          <p:nvSpPr>
            <p:cNvPr id="18" name="object 15"/>
            <p:cNvSpPr/>
            <p:nvPr/>
          </p:nvSpPr>
          <p:spPr>
            <a:xfrm>
              <a:off x="710260" y="1941702"/>
              <a:ext cx="792480" cy="601980"/>
            </a:xfrm>
            <a:custGeom>
              <a:avLst/>
              <a:gdLst/>
              <a:ahLst/>
              <a:cxnLst/>
              <a:rect l="l" t="t" r="r" b="b"/>
              <a:pathLst>
                <a:path w="792480" h="601980">
                  <a:moveTo>
                    <a:pt x="65379" y="385953"/>
                  </a:moveTo>
                  <a:lnTo>
                    <a:pt x="56984" y="377825"/>
                  </a:lnTo>
                  <a:lnTo>
                    <a:pt x="17741" y="377825"/>
                  </a:lnTo>
                  <a:lnTo>
                    <a:pt x="8394" y="377825"/>
                  </a:lnTo>
                  <a:lnTo>
                    <a:pt x="0" y="385953"/>
                  </a:lnTo>
                  <a:lnTo>
                    <a:pt x="0" y="404114"/>
                  </a:lnTo>
                  <a:lnTo>
                    <a:pt x="8394" y="411353"/>
                  </a:lnTo>
                  <a:lnTo>
                    <a:pt x="56984" y="411353"/>
                  </a:lnTo>
                  <a:lnTo>
                    <a:pt x="65379" y="404114"/>
                  </a:lnTo>
                  <a:lnTo>
                    <a:pt x="65379" y="385953"/>
                  </a:lnTo>
                  <a:close/>
                </a:path>
                <a:path w="792480" h="601980">
                  <a:moveTo>
                    <a:pt x="112204" y="223164"/>
                  </a:moveTo>
                  <a:lnTo>
                    <a:pt x="78308" y="189611"/>
                  </a:lnTo>
                  <a:lnTo>
                    <a:pt x="72504" y="187325"/>
                  </a:lnTo>
                  <a:lnTo>
                    <a:pt x="69519" y="187325"/>
                  </a:lnTo>
                  <a:lnTo>
                    <a:pt x="63398" y="187325"/>
                  </a:lnTo>
                  <a:lnTo>
                    <a:pt x="57442" y="190500"/>
                  </a:lnTo>
                  <a:lnTo>
                    <a:pt x="54927" y="196342"/>
                  </a:lnTo>
                  <a:lnTo>
                    <a:pt x="52666" y="202692"/>
                  </a:lnTo>
                  <a:lnTo>
                    <a:pt x="52857" y="209448"/>
                  </a:lnTo>
                  <a:lnTo>
                    <a:pt x="85763" y="235585"/>
                  </a:lnTo>
                  <a:lnTo>
                    <a:pt x="92354" y="237490"/>
                  </a:lnTo>
                  <a:lnTo>
                    <a:pt x="99822" y="237490"/>
                  </a:lnTo>
                  <a:lnTo>
                    <a:pt x="106324" y="234696"/>
                  </a:lnTo>
                  <a:lnTo>
                    <a:pt x="109156" y="229870"/>
                  </a:lnTo>
                  <a:lnTo>
                    <a:pt x="112204" y="223164"/>
                  </a:lnTo>
                  <a:close/>
                </a:path>
                <a:path w="792480" h="601980">
                  <a:moveTo>
                    <a:pt x="113017" y="566826"/>
                  </a:moveTo>
                  <a:lnTo>
                    <a:pt x="111036" y="560197"/>
                  </a:lnTo>
                  <a:lnTo>
                    <a:pt x="107975" y="554736"/>
                  </a:lnTo>
                  <a:lnTo>
                    <a:pt x="102247" y="551561"/>
                  </a:lnTo>
                  <a:lnTo>
                    <a:pt x="96520" y="551561"/>
                  </a:lnTo>
                  <a:lnTo>
                    <a:pt x="93383" y="551561"/>
                  </a:lnTo>
                  <a:lnTo>
                    <a:pt x="90322" y="552577"/>
                  </a:lnTo>
                  <a:lnTo>
                    <a:pt x="87655" y="554609"/>
                  </a:lnTo>
                  <a:lnTo>
                    <a:pt x="61518" y="569722"/>
                  </a:lnTo>
                  <a:lnTo>
                    <a:pt x="56261" y="574205"/>
                  </a:lnTo>
                  <a:lnTo>
                    <a:pt x="53416" y="580110"/>
                  </a:lnTo>
                  <a:lnTo>
                    <a:pt x="53200" y="586727"/>
                  </a:lnTo>
                  <a:lnTo>
                    <a:pt x="55867" y="593344"/>
                  </a:lnTo>
                  <a:lnTo>
                    <a:pt x="58686" y="598932"/>
                  </a:lnTo>
                  <a:lnTo>
                    <a:pt x="65201" y="601853"/>
                  </a:lnTo>
                  <a:lnTo>
                    <a:pt x="74549" y="601853"/>
                  </a:lnTo>
                  <a:lnTo>
                    <a:pt x="76428" y="599948"/>
                  </a:lnTo>
                  <a:lnTo>
                    <a:pt x="79248" y="598932"/>
                  </a:lnTo>
                  <a:lnTo>
                    <a:pt x="104444" y="583946"/>
                  </a:lnTo>
                  <a:lnTo>
                    <a:pt x="109296" y="579399"/>
                  </a:lnTo>
                  <a:lnTo>
                    <a:pt x="112293" y="573455"/>
                  </a:lnTo>
                  <a:lnTo>
                    <a:pt x="113017" y="566826"/>
                  </a:lnTo>
                  <a:close/>
                </a:path>
                <a:path w="792480" h="601980">
                  <a:moveTo>
                    <a:pt x="239687" y="92176"/>
                  </a:moveTo>
                  <a:lnTo>
                    <a:pt x="237553" y="85471"/>
                  </a:lnTo>
                  <a:lnTo>
                    <a:pt x="221792" y="58801"/>
                  </a:lnTo>
                  <a:lnTo>
                    <a:pt x="218744" y="53340"/>
                  </a:lnTo>
                  <a:lnTo>
                    <a:pt x="213436" y="50165"/>
                  </a:lnTo>
                  <a:lnTo>
                    <a:pt x="207822" y="50165"/>
                  </a:lnTo>
                  <a:lnTo>
                    <a:pt x="204698" y="50165"/>
                  </a:lnTo>
                  <a:lnTo>
                    <a:pt x="190436" y="70218"/>
                  </a:lnTo>
                  <a:lnTo>
                    <a:pt x="192989" y="76835"/>
                  </a:lnTo>
                  <a:lnTo>
                    <a:pt x="207822" y="103505"/>
                  </a:lnTo>
                  <a:lnTo>
                    <a:pt x="211569" y="109220"/>
                  </a:lnTo>
                  <a:lnTo>
                    <a:pt x="217106" y="111125"/>
                  </a:lnTo>
                  <a:lnTo>
                    <a:pt x="226402" y="111125"/>
                  </a:lnTo>
                  <a:lnTo>
                    <a:pt x="229209" y="110109"/>
                  </a:lnTo>
                  <a:lnTo>
                    <a:pt x="231076" y="109220"/>
                  </a:lnTo>
                  <a:lnTo>
                    <a:pt x="236270" y="104749"/>
                  </a:lnTo>
                  <a:lnTo>
                    <a:pt x="239204" y="98831"/>
                  </a:lnTo>
                  <a:lnTo>
                    <a:pt x="239687" y="92176"/>
                  </a:lnTo>
                  <a:close/>
                </a:path>
                <a:path w="792480" h="601980">
                  <a:moveTo>
                    <a:pt x="412851" y="7366"/>
                  </a:moveTo>
                  <a:lnTo>
                    <a:pt x="406260" y="0"/>
                  </a:lnTo>
                  <a:lnTo>
                    <a:pt x="394931" y="0"/>
                  </a:lnTo>
                  <a:lnTo>
                    <a:pt x="385483" y="0"/>
                  </a:lnTo>
                  <a:lnTo>
                    <a:pt x="377952" y="7366"/>
                  </a:lnTo>
                  <a:lnTo>
                    <a:pt x="377952" y="56896"/>
                  </a:lnTo>
                  <a:lnTo>
                    <a:pt x="385483" y="65278"/>
                  </a:lnTo>
                  <a:lnTo>
                    <a:pt x="404368" y="65278"/>
                  </a:lnTo>
                  <a:lnTo>
                    <a:pt x="412851" y="56896"/>
                  </a:lnTo>
                  <a:lnTo>
                    <a:pt x="412851" y="7366"/>
                  </a:lnTo>
                  <a:close/>
                </a:path>
                <a:path w="792480" h="601980">
                  <a:moveTo>
                    <a:pt x="602348" y="69494"/>
                  </a:moveTo>
                  <a:lnTo>
                    <a:pt x="588187" y="50292"/>
                  </a:lnTo>
                  <a:lnTo>
                    <a:pt x="585012" y="50292"/>
                  </a:lnTo>
                  <a:lnTo>
                    <a:pt x="579297" y="50292"/>
                  </a:lnTo>
                  <a:lnTo>
                    <a:pt x="573963" y="52959"/>
                  </a:lnTo>
                  <a:lnTo>
                    <a:pt x="570915" y="58293"/>
                  </a:lnTo>
                  <a:lnTo>
                    <a:pt x="554850" y="84455"/>
                  </a:lnTo>
                  <a:lnTo>
                    <a:pt x="552716" y="90614"/>
                  </a:lnTo>
                  <a:lnTo>
                    <a:pt x="553237" y="97180"/>
                  </a:lnTo>
                  <a:lnTo>
                    <a:pt x="556221" y="103200"/>
                  </a:lnTo>
                  <a:lnTo>
                    <a:pt x="561517" y="107696"/>
                  </a:lnTo>
                  <a:lnTo>
                    <a:pt x="563295" y="108712"/>
                  </a:lnTo>
                  <a:lnTo>
                    <a:pt x="567105" y="109601"/>
                  </a:lnTo>
                  <a:lnTo>
                    <a:pt x="575614" y="109601"/>
                  </a:lnTo>
                  <a:lnTo>
                    <a:pt x="581329" y="105791"/>
                  </a:lnTo>
                  <a:lnTo>
                    <a:pt x="585012" y="101219"/>
                  </a:lnTo>
                  <a:lnTo>
                    <a:pt x="600252" y="75946"/>
                  </a:lnTo>
                  <a:lnTo>
                    <a:pt x="602348" y="69494"/>
                  </a:lnTo>
                  <a:close/>
                </a:path>
                <a:path w="792480" h="601980">
                  <a:moveTo>
                    <a:pt x="739698" y="585952"/>
                  </a:moveTo>
                  <a:lnTo>
                    <a:pt x="703376" y="552450"/>
                  </a:lnTo>
                  <a:lnTo>
                    <a:pt x="700074" y="551688"/>
                  </a:lnTo>
                  <a:lnTo>
                    <a:pt x="697026" y="551688"/>
                  </a:lnTo>
                  <a:lnTo>
                    <a:pt x="691311" y="551688"/>
                  </a:lnTo>
                  <a:lnTo>
                    <a:pt x="685977" y="554228"/>
                  </a:lnTo>
                  <a:lnTo>
                    <a:pt x="682802" y="559689"/>
                  </a:lnTo>
                  <a:lnTo>
                    <a:pt x="680580" y="566127"/>
                  </a:lnTo>
                  <a:lnTo>
                    <a:pt x="680796" y="572579"/>
                  </a:lnTo>
                  <a:lnTo>
                    <a:pt x="683437" y="578370"/>
                  </a:lnTo>
                  <a:lnTo>
                    <a:pt x="688517" y="582803"/>
                  </a:lnTo>
                  <a:lnTo>
                    <a:pt x="713917" y="597535"/>
                  </a:lnTo>
                  <a:lnTo>
                    <a:pt x="716711" y="598424"/>
                  </a:lnTo>
                  <a:lnTo>
                    <a:pt x="720521" y="600329"/>
                  </a:lnTo>
                  <a:lnTo>
                    <a:pt x="728014" y="600329"/>
                  </a:lnTo>
                  <a:lnTo>
                    <a:pt x="734491" y="596646"/>
                  </a:lnTo>
                  <a:lnTo>
                    <a:pt x="737412" y="592074"/>
                  </a:lnTo>
                  <a:lnTo>
                    <a:pt x="739698" y="585952"/>
                  </a:lnTo>
                  <a:close/>
                </a:path>
                <a:path w="792480" h="601980">
                  <a:moveTo>
                    <a:pt x="739698" y="204393"/>
                  </a:moveTo>
                  <a:lnTo>
                    <a:pt x="737412" y="197866"/>
                  </a:lnTo>
                  <a:lnTo>
                    <a:pt x="734364" y="192405"/>
                  </a:lnTo>
                  <a:lnTo>
                    <a:pt x="729030" y="188849"/>
                  </a:lnTo>
                  <a:lnTo>
                    <a:pt x="723315" y="188849"/>
                  </a:lnTo>
                  <a:lnTo>
                    <a:pt x="720140" y="188849"/>
                  </a:lnTo>
                  <a:lnTo>
                    <a:pt x="716965" y="189865"/>
                  </a:lnTo>
                  <a:lnTo>
                    <a:pt x="714044" y="192278"/>
                  </a:lnTo>
                  <a:lnTo>
                    <a:pt x="688771" y="207137"/>
                  </a:lnTo>
                  <a:lnTo>
                    <a:pt x="683425" y="211670"/>
                  </a:lnTo>
                  <a:lnTo>
                    <a:pt x="680339" y="217551"/>
                  </a:lnTo>
                  <a:lnTo>
                    <a:pt x="680034" y="224104"/>
                  </a:lnTo>
                  <a:lnTo>
                    <a:pt x="683056" y="230632"/>
                  </a:lnTo>
                  <a:lnTo>
                    <a:pt x="685977" y="236220"/>
                  </a:lnTo>
                  <a:lnTo>
                    <a:pt x="692581" y="239014"/>
                  </a:lnTo>
                  <a:lnTo>
                    <a:pt x="700963" y="239014"/>
                  </a:lnTo>
                  <a:lnTo>
                    <a:pt x="703630" y="237236"/>
                  </a:lnTo>
                  <a:lnTo>
                    <a:pt x="706551" y="236220"/>
                  </a:lnTo>
                  <a:lnTo>
                    <a:pt x="731824" y="221234"/>
                  </a:lnTo>
                  <a:lnTo>
                    <a:pt x="736892" y="216789"/>
                  </a:lnTo>
                  <a:lnTo>
                    <a:pt x="739521" y="210934"/>
                  </a:lnTo>
                  <a:lnTo>
                    <a:pt x="739698" y="204393"/>
                  </a:lnTo>
                  <a:close/>
                </a:path>
                <a:path w="792480" h="601980">
                  <a:moveTo>
                    <a:pt x="792403" y="394970"/>
                  </a:moveTo>
                  <a:lnTo>
                    <a:pt x="791514" y="385953"/>
                  </a:lnTo>
                  <a:lnTo>
                    <a:pt x="783894" y="377825"/>
                  </a:lnTo>
                  <a:lnTo>
                    <a:pt x="744651" y="377825"/>
                  </a:lnTo>
                  <a:lnTo>
                    <a:pt x="735253" y="377825"/>
                  </a:lnTo>
                  <a:lnTo>
                    <a:pt x="726871" y="385953"/>
                  </a:lnTo>
                  <a:lnTo>
                    <a:pt x="726871" y="404114"/>
                  </a:lnTo>
                  <a:lnTo>
                    <a:pt x="735253" y="411353"/>
                  </a:lnTo>
                  <a:lnTo>
                    <a:pt x="783894" y="411353"/>
                  </a:lnTo>
                  <a:lnTo>
                    <a:pt x="792403" y="404114"/>
                  </a:lnTo>
                  <a:lnTo>
                    <a:pt x="792403" y="394970"/>
                  </a:lnTo>
                  <a:close/>
                </a:path>
              </a:pathLst>
            </a:custGeom>
            <a:solidFill>
              <a:srgbClr val="1A69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9" name="object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989778"/>
              </p:ext>
            </p:extLst>
          </p:nvPr>
        </p:nvGraphicFramePr>
        <p:xfrm>
          <a:off x="819396" y="1711570"/>
          <a:ext cx="10421260" cy="5027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10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0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1244">
                <a:tc>
                  <a:txBody>
                    <a:bodyPr/>
                    <a:lstStyle/>
                    <a:p>
                      <a:pPr marL="1228725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</a:t>
                      </a:r>
                      <a:r>
                        <a:rPr sz="2400" b="1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1</a:t>
                      </a:r>
                      <a:r>
                        <a:rPr sz="2400" b="1" spc="-2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сентября</a:t>
                      </a:r>
                      <a:r>
                        <a:rPr sz="2400" b="1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2025</a:t>
                      </a:r>
                      <a:r>
                        <a:rPr sz="2400" b="1" spc="-1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2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года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1270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A69B6"/>
                    </a:solidFill>
                  </a:tcPr>
                </a:tc>
                <a:tc>
                  <a:txBody>
                    <a:bodyPr/>
                    <a:lstStyle/>
                    <a:p>
                      <a:pPr marL="1229360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</a:t>
                      </a:r>
                      <a:r>
                        <a:rPr sz="2400" b="1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1</a:t>
                      </a:r>
                      <a:r>
                        <a:rPr sz="2400" b="1" spc="-2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сентября</a:t>
                      </a:r>
                      <a:r>
                        <a:rPr sz="2400" b="1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2026</a:t>
                      </a:r>
                      <a:r>
                        <a:rPr sz="2400" b="1" spc="-1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2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года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1270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A69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033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Учебный</a:t>
                      </a:r>
                      <a:r>
                        <a:rPr sz="2400" b="1" spc="-7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предмет</a:t>
                      </a:r>
                      <a:r>
                        <a:rPr sz="2400" b="1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«История»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CB3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2627">
                <a:tc>
                  <a:txBody>
                    <a:bodyPr/>
                    <a:lstStyle/>
                    <a:p>
                      <a:pPr marL="68580">
                        <a:lnSpc>
                          <a:spcPts val="1680"/>
                        </a:lnSpc>
                      </a:pPr>
                      <a:endParaRPr lang="ru-RU" sz="2400" b="1" dirty="0" smtClean="0">
                        <a:solidFill>
                          <a:srgbClr val="46443E"/>
                        </a:solidFill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ts val="1680"/>
                        </a:lnSpc>
                      </a:pPr>
                      <a:r>
                        <a:rPr sz="2400" b="1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В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5–7</a:t>
                      </a:r>
                      <a:r>
                        <a:rPr sz="2400" b="1" spc="1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dirty="0" err="1">
                          <a:latin typeface="Tahoma"/>
                          <a:cs typeface="Tahoma"/>
                        </a:rPr>
                        <a:t>классах</a:t>
                      </a:r>
                      <a:r>
                        <a:rPr sz="24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lang="ru-RU" sz="2400" spc="0" dirty="0" smtClean="0">
                          <a:latin typeface="Tahoma"/>
                          <a:cs typeface="Tahoma"/>
                        </a:rPr>
                        <a:t>количество</a:t>
                      </a:r>
                      <a:r>
                        <a:rPr sz="2400" spc="-20" dirty="0" smtClean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dirty="0" err="1" smtClean="0">
                          <a:latin typeface="Tahoma"/>
                          <a:cs typeface="Tahoma"/>
                        </a:rPr>
                        <a:t>часов</a:t>
                      </a:r>
                      <a:r>
                        <a:rPr sz="2400" spc="-35" dirty="0" smtClean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spc="-25" dirty="0" err="1" smtClean="0">
                          <a:latin typeface="Tahoma"/>
                          <a:cs typeface="Tahoma"/>
                        </a:rPr>
                        <a:t>для</a:t>
                      </a:r>
                      <a:r>
                        <a:rPr lang="ru-RU" sz="2400" spc="-25" dirty="0" smtClean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dirty="0" err="1" smtClean="0">
                          <a:latin typeface="Tahoma"/>
                          <a:cs typeface="Tahoma"/>
                        </a:rPr>
                        <a:t>изучения</a:t>
                      </a:r>
                      <a:r>
                        <a:rPr sz="2400" spc="-45" dirty="0" smtClean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dirty="0" err="1" smtClean="0">
                          <a:latin typeface="Tahoma"/>
                          <a:cs typeface="Tahoma"/>
                        </a:rPr>
                        <a:t>истории</a:t>
                      </a:r>
                      <a:r>
                        <a:rPr sz="2400" spc="-40" dirty="0" smtClean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spc="-10" dirty="0" err="1" smtClean="0">
                          <a:latin typeface="Tahoma"/>
                          <a:cs typeface="Tahoma"/>
                        </a:rPr>
                        <a:t>состав</a:t>
                      </a:r>
                      <a:r>
                        <a:rPr lang="ru-RU" sz="2400" spc="-10" dirty="0" smtClean="0">
                          <a:latin typeface="Tahoma"/>
                          <a:cs typeface="Tahoma"/>
                        </a:rPr>
                        <a:t>и</a:t>
                      </a:r>
                      <a:r>
                        <a:rPr sz="2400" spc="-10" dirty="0" smtClean="0">
                          <a:latin typeface="Tahoma"/>
                          <a:cs typeface="Tahoma"/>
                        </a:rPr>
                        <a:t>т</a:t>
                      </a:r>
                      <a:endParaRPr sz="2400" dirty="0"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3</a:t>
                      </a:r>
                      <a:r>
                        <a:rPr sz="2400" b="1" spc="-1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часа</a:t>
                      </a:r>
                      <a:r>
                        <a:rPr sz="2400" b="1" spc="-1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в</a:t>
                      </a:r>
                      <a:r>
                        <a:rPr sz="2400" b="1" spc="-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10" dirty="0" err="1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неделю</a:t>
                      </a:r>
                      <a:r>
                        <a:rPr lang="ru-RU" sz="2400" b="1" spc="-10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lang="ru-RU" sz="2400" b="0" spc="-10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(было 2 часа)</a:t>
                      </a:r>
                      <a:r>
                        <a:rPr sz="2400" b="0" spc="-10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:</a:t>
                      </a:r>
                      <a:r>
                        <a:rPr lang="ru-RU" sz="2400" b="0" spc="-10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lang="ru-RU" sz="2400" spc="-1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Всеобщая история (5-7 классы), 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lang="ru-RU" sz="2400" spc="-1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История России (6-7 классы), 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lang="ru-RU" sz="2400" spc="-1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История нашего края (5-7 классы)</a:t>
                      </a:r>
                      <a:endParaRPr sz="24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endParaRPr lang="ru-RU" sz="2400" b="1" dirty="0" smtClean="0">
                        <a:solidFill>
                          <a:srgbClr val="46443E"/>
                        </a:solidFill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2400" b="1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В</a:t>
                      </a:r>
                      <a:r>
                        <a:rPr sz="2400" b="1" spc="-15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8–9</a:t>
                      </a:r>
                      <a:r>
                        <a:rPr sz="2400" b="1" spc="-2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классах</a:t>
                      </a:r>
                      <a:r>
                        <a:rPr sz="2400" b="1" spc="-40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 err="1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без</a:t>
                      </a:r>
                      <a:r>
                        <a:rPr sz="2400" b="1" spc="-5" dirty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10" dirty="0" err="1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изменений</a:t>
                      </a:r>
                      <a:r>
                        <a:rPr lang="ru-RU" sz="2400" b="1" spc="-10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,</a:t>
                      </a:r>
                      <a:r>
                        <a:rPr lang="ru-RU" sz="2400" b="1" spc="-10" baseline="0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lang="ru-RU" sz="2400" b="0" spc="-10" baseline="0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т.е. 2 часа в 8 классе и 2,5 часа в 9 классе</a:t>
                      </a:r>
                      <a:endParaRPr sz="2400" b="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680"/>
                        </a:lnSpc>
                      </a:pPr>
                      <a:r>
                        <a:rPr lang="ru-RU" sz="2400" b="1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</a:p>
                    <a:p>
                      <a:pPr marL="68580">
                        <a:lnSpc>
                          <a:spcPts val="1680"/>
                        </a:lnSpc>
                      </a:pPr>
                      <a:r>
                        <a:rPr lang="ru-RU" sz="2400" b="1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В </a:t>
                      </a:r>
                      <a:r>
                        <a:rPr sz="2400" b="1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8</a:t>
                      </a:r>
                      <a:r>
                        <a:rPr sz="2400" b="1" spc="-5" dirty="0" smtClean="0">
                          <a:solidFill>
                            <a:srgbClr val="46443E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dirty="0">
                          <a:latin typeface="Tahoma"/>
                          <a:cs typeface="Tahoma"/>
                        </a:rPr>
                        <a:t>–</a:t>
                      </a:r>
                      <a:r>
                        <a:rPr sz="2400" b="1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lang="ru-RU" sz="2400" b="1" spc="-30" dirty="0" smtClean="0">
                          <a:latin typeface="Tahoma"/>
                          <a:cs typeface="Tahoma"/>
                        </a:rPr>
                        <a:t>9 </a:t>
                      </a:r>
                      <a:r>
                        <a:rPr lang="ru-RU" sz="2400" b="0" spc="-30" dirty="0" smtClean="0">
                          <a:latin typeface="Tahoma"/>
                          <a:cs typeface="Tahoma"/>
                        </a:rPr>
                        <a:t>классах</a:t>
                      </a:r>
                      <a:r>
                        <a:rPr lang="ru-RU" sz="2400" spc="-30" dirty="0" smtClean="0">
                          <a:latin typeface="Tahoma"/>
                          <a:cs typeface="Tahoma"/>
                        </a:rPr>
                        <a:t>  – </a:t>
                      </a:r>
                      <a:r>
                        <a:rPr lang="ru-RU" sz="2400" b="1" spc="-30" dirty="0" smtClean="0">
                          <a:latin typeface="Tahoma"/>
                          <a:cs typeface="Tahoma"/>
                        </a:rPr>
                        <a:t>3 </a:t>
                      </a:r>
                      <a:r>
                        <a:rPr sz="2400" b="1" dirty="0" err="1" smtClean="0">
                          <a:latin typeface="Tahoma"/>
                          <a:cs typeface="Tahoma"/>
                        </a:rPr>
                        <a:t>часа</a:t>
                      </a:r>
                      <a:r>
                        <a:rPr lang="ru-RU" sz="2400" b="1" dirty="0" smtClean="0">
                          <a:latin typeface="Tahoma"/>
                          <a:cs typeface="Tahoma"/>
                        </a:rPr>
                        <a:t> в неделю</a:t>
                      </a:r>
                    </a:p>
                    <a:p>
                      <a:pPr marL="68580">
                        <a:lnSpc>
                          <a:spcPts val="1680"/>
                        </a:lnSpc>
                      </a:pPr>
                      <a:endParaRPr lang="ru-RU" sz="2400" b="1" spc="-25" dirty="0" smtClean="0"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ts val="1680"/>
                        </a:lnSpc>
                      </a:pPr>
                      <a:r>
                        <a:rPr sz="2400" b="1" spc="-25" dirty="0" smtClean="0">
                          <a:latin typeface="Tahoma"/>
                          <a:cs typeface="Tahoma"/>
                        </a:rPr>
                        <a:t> </a:t>
                      </a:r>
                      <a:r>
                        <a:rPr lang="ru-RU" sz="2400" dirty="0" smtClean="0">
                          <a:latin typeface="Tahoma"/>
                          <a:cs typeface="Tahoma"/>
                        </a:rPr>
                        <a:t>В</a:t>
                      </a:r>
                      <a:r>
                        <a:rPr sz="2400" dirty="0" err="1" smtClean="0">
                          <a:latin typeface="Tahoma"/>
                          <a:cs typeface="Tahoma"/>
                        </a:rPr>
                        <a:t>сеобщая</a:t>
                      </a:r>
                      <a:r>
                        <a:rPr sz="2400" spc="-30" dirty="0" smtClean="0">
                          <a:latin typeface="Tahoma"/>
                          <a:cs typeface="Tahoma"/>
                        </a:rPr>
                        <a:t> </a:t>
                      </a:r>
                      <a:r>
                        <a:rPr sz="2400" spc="-10" dirty="0" err="1" smtClean="0">
                          <a:latin typeface="Tahoma"/>
                          <a:cs typeface="Tahoma"/>
                        </a:rPr>
                        <a:t>история</a:t>
                      </a:r>
                      <a:r>
                        <a:rPr lang="ru-RU" sz="2400" spc="-10" dirty="0" smtClean="0">
                          <a:latin typeface="Tahoma"/>
                          <a:cs typeface="Tahoma"/>
                        </a:rPr>
                        <a:t> (1 ч.), </a:t>
                      </a:r>
                    </a:p>
                    <a:p>
                      <a:pPr marL="68580">
                        <a:lnSpc>
                          <a:spcPts val="1680"/>
                        </a:lnSpc>
                      </a:pPr>
                      <a:endParaRPr lang="ru-RU" sz="2400" spc="-10" dirty="0" smtClean="0">
                        <a:latin typeface="Tahoma"/>
                        <a:cs typeface="Tahoma"/>
                      </a:endParaRPr>
                    </a:p>
                    <a:p>
                      <a:pPr marL="68580">
                        <a:lnSpc>
                          <a:spcPts val="1680"/>
                        </a:lnSpc>
                      </a:pPr>
                      <a:r>
                        <a:rPr lang="ru-RU" sz="2400" spc="-10" dirty="0" smtClean="0">
                          <a:latin typeface="Tahoma"/>
                          <a:cs typeface="Tahoma"/>
                        </a:rPr>
                        <a:t> История России (2 ч.)</a:t>
                      </a:r>
                      <a:endParaRPr sz="24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55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14410</TotalTime>
  <Words>1562</Words>
  <Application>Microsoft Office PowerPoint</Application>
  <PresentationFormat>Широкоэкранный</PresentationFormat>
  <Paragraphs>261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9" baseType="lpstr">
      <vt:lpstr>Arial</vt:lpstr>
      <vt:lpstr>Calibri</vt:lpstr>
      <vt:lpstr>DejaVu Sans</vt:lpstr>
      <vt:lpstr>Lato</vt:lpstr>
      <vt:lpstr>Lato Bold</vt:lpstr>
      <vt:lpstr>Microsoft Sans Serif</vt:lpstr>
      <vt:lpstr>Montserrat Bold</vt:lpstr>
      <vt:lpstr>Noto Sans Devanagari</vt:lpstr>
      <vt:lpstr>Symbol</vt:lpstr>
      <vt:lpstr>Tahoma</vt:lpstr>
      <vt:lpstr>Times New Roman</vt:lpstr>
      <vt:lpstr>Wingdings</vt:lpstr>
      <vt:lpstr>XO Oriel</vt:lpstr>
      <vt:lpstr>Тема Office</vt:lpstr>
      <vt:lpstr>Тема Office</vt:lpstr>
      <vt:lpstr>Заседание общешкольного родительского комитета Гимназии № 441</vt:lpstr>
      <vt:lpstr>Презентация PowerPoint</vt:lpstr>
      <vt:lpstr>ГИМНАЗИЯ –ПЛОЩАДКА ЕГЭ 2025</vt:lpstr>
      <vt:lpstr>Презентация PowerPoint</vt:lpstr>
      <vt:lpstr>РЕМОНТЫ В ЛЕТНИЙ ПЕРИОД</vt:lpstr>
      <vt:lpstr>ПОРЧА И УТРАТА УЧЕБНИКОВ</vt:lpstr>
      <vt:lpstr>Презентация PowerPoint</vt:lpstr>
      <vt:lpstr>     Начальная школа – родительские собрания для 1-4 классов –  20 мая в 18.00  Ассамблея награждений (подведение итогов учебного года)  4 классы - 21.05, в 9.00  1-3 классы- 20 мая на 1 и 2 уроке</vt:lpstr>
      <vt:lpstr>ИЗМЕНЕНИЯ В ФЕДЕРАЛЬНЫХ ПРОГРАММАХ основного общего образования</vt:lpstr>
      <vt:lpstr>ИЗМЕНЕНИЯ В ФЕДЕРАЛЬНЫХ ПРОГРАММАХ основного общего образования</vt:lpstr>
      <vt:lpstr>Расписание ОГЭ-2025</vt:lpstr>
      <vt:lpstr>РЕЗЕРВНЫЕ ДНИ ОГЭ</vt:lpstr>
      <vt:lpstr>Расписание ЕГЭ-2025</vt:lpstr>
      <vt:lpstr>Резервные дни ЕГЭ</vt:lpstr>
      <vt:lpstr>Пересдача ЕГЭ</vt:lpstr>
      <vt:lpstr>https://gymnasium441.ru</vt:lpstr>
      <vt:lpstr>https://www.ege.spb.ru</vt:lpstr>
      <vt:lpstr>https://fipi.ru/navigator-podgotovki</vt:lpstr>
      <vt:lpstr>Профильные 10 классы Гимназии  в 2025-2026 году</vt:lpstr>
      <vt:lpstr>Прием в 10-ые классы</vt:lpstr>
      <vt:lpstr>ВЫЕЗДЫ </vt:lpstr>
      <vt:lpstr>Презентация PowerPoint</vt:lpstr>
      <vt:lpstr>МЕРОПРИЯТИЯ</vt:lpstr>
      <vt:lpstr>БЕЗОПАСНЫЕ КАНИКУЛЫ</vt:lpstr>
      <vt:lpstr>Презентация PowerPoint</vt:lpstr>
      <vt:lpstr>Презентация PowerPoint</vt:lpstr>
      <vt:lpstr>  СПОРТИВНОЕ НАПРАВЛЕНИЕ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РЕШЕНИЯ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Мероприятия</dc:title>
  <dc:subject/>
  <dc:creator>Нина И. Кулагина</dc:creator>
  <dc:description/>
  <cp:lastModifiedBy>Нина И. Кулагина</cp:lastModifiedBy>
  <cp:revision>498</cp:revision>
  <cp:lastPrinted>2024-08-29T13:07:37Z</cp:lastPrinted>
  <dcterms:modified xsi:type="dcterms:W3CDTF">2025-05-13T14:30:08Z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4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40</vt:i4>
  </property>
</Properties>
</file>